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421" r:id="rId2"/>
    <p:sldId id="449" r:id="rId3"/>
    <p:sldId id="462" r:id="rId4"/>
    <p:sldId id="426" r:id="rId5"/>
    <p:sldId id="427" r:id="rId6"/>
    <p:sldId id="425" r:id="rId7"/>
    <p:sldId id="429" r:id="rId8"/>
    <p:sldId id="430" r:id="rId9"/>
    <p:sldId id="431" r:id="rId10"/>
    <p:sldId id="436" r:id="rId11"/>
    <p:sldId id="424" r:id="rId12"/>
    <p:sldId id="438" r:id="rId13"/>
    <p:sldId id="416" r:id="rId14"/>
    <p:sldId id="443" r:id="rId15"/>
    <p:sldId id="445" r:id="rId16"/>
    <p:sldId id="446" r:id="rId17"/>
    <p:sldId id="450" r:id="rId18"/>
    <p:sldId id="451" r:id="rId19"/>
    <p:sldId id="452" r:id="rId20"/>
    <p:sldId id="433" r:id="rId21"/>
    <p:sldId id="456" r:id="rId22"/>
    <p:sldId id="455" r:id="rId23"/>
    <p:sldId id="457" r:id="rId24"/>
    <p:sldId id="453" r:id="rId25"/>
    <p:sldId id="454" r:id="rId26"/>
    <p:sldId id="458" r:id="rId27"/>
    <p:sldId id="459" r:id="rId28"/>
    <p:sldId id="434" r:id="rId29"/>
  </p:sldIdLst>
  <p:sldSz cx="9144000" cy="6858000" type="screen4x3"/>
  <p:notesSz cx="7010400" cy="9236075"/>
  <p:defaultTextStyle>
    <a:defPPr>
      <a:defRPr lang="en-US"/>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FFFF00"/>
    <a:srgbClr val="FF9933"/>
    <a:srgbClr val="FFFF99"/>
    <a:srgbClr val="FF3300"/>
    <a:srgbClr val="0066FF"/>
    <a:srgbClr val="FF0000"/>
    <a:srgbClr val="33660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20" autoAdjust="0"/>
    <p:restoredTop sz="87910" autoAdjust="0"/>
  </p:normalViewPr>
  <p:slideViewPr>
    <p:cSldViewPr>
      <p:cViewPr varScale="1">
        <p:scale>
          <a:sx n="160" d="100"/>
          <a:sy n="160" d="100"/>
        </p:scale>
        <p:origin x="1668" y="13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9730" name="Rectangle 2"/>
          <p:cNvSpPr>
            <a:spLocks noGrp="1" noChangeArrowheads="1"/>
          </p:cNvSpPr>
          <p:nvPr>
            <p:ph type="hdr" sz="quarter"/>
          </p:nvPr>
        </p:nvSpPr>
        <p:spPr bwMode="auto">
          <a:xfrm>
            <a:off x="0" y="0"/>
            <a:ext cx="3036888" cy="462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50" tIns="45825" rIns="91650" bIns="45825" numCol="1" anchor="t" anchorCtr="0" compatLnSpc="1">
            <a:prstTxWarp prst="textNoShape">
              <a:avLst/>
            </a:prstTxWarp>
          </a:bodyPr>
          <a:lstStyle>
            <a:lvl1pPr algn="l">
              <a:defRPr sz="1200"/>
            </a:lvl1pPr>
          </a:lstStyle>
          <a:p>
            <a:pPr>
              <a:defRPr/>
            </a:pPr>
            <a:endParaRPr lang="en-US"/>
          </a:p>
        </p:txBody>
      </p:sp>
      <p:sp>
        <p:nvSpPr>
          <p:cNvPr id="329731" name="Rectangle 3"/>
          <p:cNvSpPr>
            <a:spLocks noGrp="1" noChangeArrowheads="1"/>
          </p:cNvSpPr>
          <p:nvPr>
            <p:ph type="dt" sz="quarter" idx="1"/>
          </p:nvPr>
        </p:nvSpPr>
        <p:spPr bwMode="auto">
          <a:xfrm>
            <a:off x="3971925" y="0"/>
            <a:ext cx="3036888" cy="462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50" tIns="45825" rIns="91650" bIns="45825" numCol="1" anchor="t" anchorCtr="0" compatLnSpc="1">
            <a:prstTxWarp prst="textNoShape">
              <a:avLst/>
            </a:prstTxWarp>
          </a:bodyPr>
          <a:lstStyle>
            <a:lvl1pPr algn="r">
              <a:defRPr sz="1200"/>
            </a:lvl1pPr>
          </a:lstStyle>
          <a:p>
            <a:pPr>
              <a:defRPr/>
            </a:pPr>
            <a:endParaRPr lang="en-US"/>
          </a:p>
        </p:txBody>
      </p:sp>
      <p:sp>
        <p:nvSpPr>
          <p:cNvPr id="329732" name="Rectangle 4"/>
          <p:cNvSpPr>
            <a:spLocks noGrp="1" noChangeArrowheads="1"/>
          </p:cNvSpPr>
          <p:nvPr>
            <p:ph type="ftr" sz="quarter" idx="2"/>
          </p:nvPr>
        </p:nvSpPr>
        <p:spPr bwMode="auto">
          <a:xfrm>
            <a:off x="0" y="8772378"/>
            <a:ext cx="3036888" cy="462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50" tIns="45825" rIns="91650" bIns="45825" numCol="1" anchor="b" anchorCtr="0" compatLnSpc="1">
            <a:prstTxWarp prst="textNoShape">
              <a:avLst/>
            </a:prstTxWarp>
          </a:bodyPr>
          <a:lstStyle>
            <a:lvl1pPr algn="l">
              <a:defRPr sz="1200"/>
            </a:lvl1pPr>
          </a:lstStyle>
          <a:p>
            <a:pPr>
              <a:defRPr/>
            </a:pPr>
            <a:endParaRPr lang="en-US"/>
          </a:p>
        </p:txBody>
      </p:sp>
      <p:sp>
        <p:nvSpPr>
          <p:cNvPr id="329733" name="Rectangle 5"/>
          <p:cNvSpPr>
            <a:spLocks noGrp="1" noChangeArrowheads="1"/>
          </p:cNvSpPr>
          <p:nvPr>
            <p:ph type="sldNum" sz="quarter" idx="3"/>
          </p:nvPr>
        </p:nvSpPr>
        <p:spPr bwMode="auto">
          <a:xfrm>
            <a:off x="3971925" y="8772378"/>
            <a:ext cx="3036888" cy="462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50" tIns="45825" rIns="91650" bIns="45825" numCol="1" anchor="b" anchorCtr="0" compatLnSpc="1">
            <a:prstTxWarp prst="textNoShape">
              <a:avLst/>
            </a:prstTxWarp>
          </a:bodyPr>
          <a:lstStyle>
            <a:lvl1pPr algn="r">
              <a:defRPr sz="1200"/>
            </a:lvl1pPr>
          </a:lstStyle>
          <a:p>
            <a:pPr>
              <a:defRPr/>
            </a:pPr>
            <a:fld id="{845A025F-53A3-4AE4-9610-E72C92671D57}" type="slidenum">
              <a:rPr lang="en-US"/>
              <a:pPr>
                <a:defRPr/>
              </a:pPr>
              <a:t>‹#›</a:t>
            </a:fld>
            <a:endParaRPr lang="en-US"/>
          </a:p>
        </p:txBody>
      </p:sp>
    </p:spTree>
    <p:extLst>
      <p:ext uri="{BB962C8B-B14F-4D97-AF65-F5344CB8AC3E}">
        <p14:creationId xmlns:p14="http://schemas.microsoft.com/office/powerpoint/2010/main" val="619264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36888" cy="462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t" anchorCtr="0" compatLnSpc="1">
            <a:prstTxWarp prst="textNoShape">
              <a:avLst/>
            </a:prstTxWarp>
          </a:bodyPr>
          <a:lstStyle>
            <a:lvl1pPr algn="l" defTabSz="932415">
              <a:defRPr sz="1200"/>
            </a:lvl1pPr>
          </a:lstStyle>
          <a:p>
            <a:pPr>
              <a:defRPr/>
            </a:pPr>
            <a:endParaRPr lang="en-US"/>
          </a:p>
        </p:txBody>
      </p:sp>
      <p:sp>
        <p:nvSpPr>
          <p:cNvPr id="10243" name="Rectangle 3"/>
          <p:cNvSpPr>
            <a:spLocks noGrp="1" noChangeArrowheads="1"/>
          </p:cNvSpPr>
          <p:nvPr>
            <p:ph type="dt" idx="1"/>
          </p:nvPr>
        </p:nvSpPr>
        <p:spPr bwMode="auto">
          <a:xfrm>
            <a:off x="3971925" y="0"/>
            <a:ext cx="3036888" cy="462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t" anchorCtr="0" compatLnSpc="1">
            <a:prstTxWarp prst="textNoShape">
              <a:avLst/>
            </a:prstTxWarp>
          </a:bodyPr>
          <a:lstStyle>
            <a:lvl1pPr algn="r" defTabSz="932415">
              <a:defRPr sz="1200"/>
            </a:lvl1pPr>
          </a:lstStyle>
          <a:p>
            <a:pPr>
              <a:defRPr/>
            </a:pPr>
            <a:endParaRPr lang="en-US"/>
          </a:p>
        </p:txBody>
      </p:sp>
      <p:sp>
        <p:nvSpPr>
          <p:cNvPr id="38916" name="Rectangle 4"/>
          <p:cNvSpPr>
            <a:spLocks noGrp="1" noRot="1" noChangeAspect="1" noChangeArrowheads="1" noTextEdit="1"/>
          </p:cNvSpPr>
          <p:nvPr>
            <p:ph type="sldImg" idx="2"/>
          </p:nvPr>
        </p:nvSpPr>
        <p:spPr bwMode="auto">
          <a:xfrm>
            <a:off x="1195388" y="692150"/>
            <a:ext cx="4619625" cy="34639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5" name="Rectangle 5"/>
          <p:cNvSpPr>
            <a:spLocks noGrp="1" noChangeArrowheads="1"/>
          </p:cNvSpPr>
          <p:nvPr>
            <p:ph type="body" sz="quarter" idx="3"/>
          </p:nvPr>
        </p:nvSpPr>
        <p:spPr bwMode="auto">
          <a:xfrm>
            <a:off x="701675" y="4387767"/>
            <a:ext cx="5607050" cy="415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6"/>
          <p:cNvSpPr>
            <a:spLocks noGrp="1" noChangeArrowheads="1"/>
          </p:cNvSpPr>
          <p:nvPr>
            <p:ph type="ftr" sz="quarter" idx="4"/>
          </p:nvPr>
        </p:nvSpPr>
        <p:spPr bwMode="auto">
          <a:xfrm>
            <a:off x="0" y="8772378"/>
            <a:ext cx="3036888" cy="462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b" anchorCtr="0" compatLnSpc="1">
            <a:prstTxWarp prst="textNoShape">
              <a:avLst/>
            </a:prstTxWarp>
          </a:bodyPr>
          <a:lstStyle>
            <a:lvl1pPr algn="l" defTabSz="932415">
              <a:defRPr sz="1200"/>
            </a:lvl1pPr>
          </a:lstStyle>
          <a:p>
            <a:pPr>
              <a:defRPr/>
            </a:pPr>
            <a:endParaRPr lang="en-US"/>
          </a:p>
        </p:txBody>
      </p:sp>
      <p:sp>
        <p:nvSpPr>
          <p:cNvPr id="10247" name="Rectangle 7"/>
          <p:cNvSpPr>
            <a:spLocks noGrp="1" noChangeArrowheads="1"/>
          </p:cNvSpPr>
          <p:nvPr>
            <p:ph type="sldNum" sz="quarter" idx="5"/>
          </p:nvPr>
        </p:nvSpPr>
        <p:spPr bwMode="auto">
          <a:xfrm>
            <a:off x="3971925" y="8772378"/>
            <a:ext cx="3036888" cy="462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b" anchorCtr="0" compatLnSpc="1">
            <a:prstTxWarp prst="textNoShape">
              <a:avLst/>
            </a:prstTxWarp>
          </a:bodyPr>
          <a:lstStyle>
            <a:lvl1pPr algn="r" defTabSz="932415">
              <a:defRPr sz="1200"/>
            </a:lvl1pPr>
          </a:lstStyle>
          <a:p>
            <a:pPr>
              <a:defRPr/>
            </a:pPr>
            <a:fld id="{EADA4944-D1AD-4378-9802-6F7F10661CA8}" type="slidenum">
              <a:rPr lang="en-US"/>
              <a:pPr>
                <a:defRPr/>
              </a:pPr>
              <a:t>‹#›</a:t>
            </a:fld>
            <a:endParaRPr lang="en-US"/>
          </a:p>
        </p:txBody>
      </p:sp>
    </p:spTree>
    <p:extLst>
      <p:ext uri="{BB962C8B-B14F-4D97-AF65-F5344CB8AC3E}">
        <p14:creationId xmlns:p14="http://schemas.microsoft.com/office/powerpoint/2010/main" val="41988273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algn="ctr" defTabSz="931863" eaLnBrk="0" fontAlgn="base" hangingPunct="0">
              <a:spcBef>
                <a:spcPct val="0"/>
              </a:spcBef>
              <a:spcAft>
                <a:spcPct val="0"/>
              </a:spcAft>
              <a:defRPr>
                <a:solidFill>
                  <a:schemeClr val="tx1"/>
                </a:solidFill>
                <a:latin typeface="Arial" charset="0"/>
              </a:defRPr>
            </a:lvl6pPr>
            <a:lvl7pPr marL="2971800" indent="-228600" algn="ctr" defTabSz="931863" eaLnBrk="0" fontAlgn="base" hangingPunct="0">
              <a:spcBef>
                <a:spcPct val="0"/>
              </a:spcBef>
              <a:spcAft>
                <a:spcPct val="0"/>
              </a:spcAft>
              <a:defRPr>
                <a:solidFill>
                  <a:schemeClr val="tx1"/>
                </a:solidFill>
                <a:latin typeface="Arial" charset="0"/>
              </a:defRPr>
            </a:lvl7pPr>
            <a:lvl8pPr marL="3429000" indent="-228600" algn="ctr" defTabSz="931863" eaLnBrk="0" fontAlgn="base" hangingPunct="0">
              <a:spcBef>
                <a:spcPct val="0"/>
              </a:spcBef>
              <a:spcAft>
                <a:spcPct val="0"/>
              </a:spcAft>
              <a:defRPr>
                <a:solidFill>
                  <a:schemeClr val="tx1"/>
                </a:solidFill>
                <a:latin typeface="Arial" charset="0"/>
              </a:defRPr>
            </a:lvl8pPr>
            <a:lvl9pPr marL="3886200" indent="-228600" algn="ctr" defTabSz="931863" eaLnBrk="0" fontAlgn="base" hangingPunct="0">
              <a:spcBef>
                <a:spcPct val="0"/>
              </a:spcBef>
              <a:spcAft>
                <a:spcPct val="0"/>
              </a:spcAft>
              <a:defRPr>
                <a:solidFill>
                  <a:schemeClr val="tx1"/>
                </a:solidFill>
                <a:latin typeface="Arial" charset="0"/>
              </a:defRPr>
            </a:lvl9pPr>
          </a:lstStyle>
          <a:p>
            <a:pPr eaLnBrk="1" hangingPunct="1"/>
            <a:fld id="{DC3DD89A-FE95-46B5-9DC4-3C01085AE468}" type="slidenum">
              <a:rPr lang="en-US" smtClean="0"/>
              <a:pPr eaLnBrk="1" hangingPunct="1"/>
              <a:t>1</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549682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ADA4944-D1AD-4378-9802-6F7F10661CA8}" type="slidenum">
              <a:rPr lang="en-US" smtClean="0"/>
              <a:pPr>
                <a:defRPr/>
              </a:pPr>
              <a:t>12</a:t>
            </a:fld>
            <a:endParaRPr lang="en-US"/>
          </a:p>
        </p:txBody>
      </p:sp>
    </p:spTree>
    <p:extLst>
      <p:ext uri="{BB962C8B-B14F-4D97-AF65-F5344CB8AC3E}">
        <p14:creationId xmlns:p14="http://schemas.microsoft.com/office/powerpoint/2010/main" val="3924793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ADA4944-D1AD-4378-9802-6F7F10661CA8}" type="slidenum">
              <a:rPr lang="en-US" smtClean="0"/>
              <a:pPr>
                <a:defRPr/>
              </a:pPr>
              <a:t>13</a:t>
            </a:fld>
            <a:endParaRPr lang="en-US"/>
          </a:p>
        </p:txBody>
      </p:sp>
    </p:spTree>
    <p:extLst>
      <p:ext uri="{BB962C8B-B14F-4D97-AF65-F5344CB8AC3E}">
        <p14:creationId xmlns:p14="http://schemas.microsoft.com/office/powerpoint/2010/main" val="2572327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153" indent="-171153" defTabSz="912444">
              <a:buFont typeface="Arial" panose="020B0604020202020204" pitchFamily="34" charset="0"/>
              <a:buChar char="•"/>
              <a:defRPr/>
            </a:pP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EF82F15F-8937-4C5D-A29E-AC66334F5B8F}" type="slidenum">
              <a:rPr lang="en-US" smtClean="0"/>
              <a:pPr>
                <a:defRPr/>
              </a:pPr>
              <a:t>20</a:t>
            </a:fld>
            <a:endParaRPr lang="en-US" dirty="0"/>
          </a:p>
        </p:txBody>
      </p:sp>
    </p:spTree>
    <p:extLst>
      <p:ext uri="{BB962C8B-B14F-4D97-AF65-F5344CB8AC3E}">
        <p14:creationId xmlns:p14="http://schemas.microsoft.com/office/powerpoint/2010/main" val="2432042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Limited Stop Spacing</a:t>
            </a:r>
          </a:p>
        </p:txBody>
      </p:sp>
      <p:sp>
        <p:nvSpPr>
          <p:cNvPr id="4" name="Slide Number Placeholder 3"/>
          <p:cNvSpPr>
            <a:spLocks noGrp="1"/>
          </p:cNvSpPr>
          <p:nvPr>
            <p:ph type="sldNum" sz="quarter" idx="10"/>
          </p:nvPr>
        </p:nvSpPr>
        <p:spPr/>
        <p:txBody>
          <a:bodyPr/>
          <a:lstStyle/>
          <a:p>
            <a:pPr>
              <a:defRPr/>
            </a:pPr>
            <a:fld id="{EADA4944-D1AD-4378-9802-6F7F10661CA8}" type="slidenum">
              <a:rPr lang="en-US" smtClean="0"/>
              <a:pPr>
                <a:defRPr/>
              </a:pPr>
              <a:t>22</a:t>
            </a:fld>
            <a:endParaRPr lang="en-US"/>
          </a:p>
        </p:txBody>
      </p:sp>
    </p:spTree>
    <p:extLst>
      <p:ext uri="{BB962C8B-B14F-4D97-AF65-F5344CB8AC3E}">
        <p14:creationId xmlns:p14="http://schemas.microsoft.com/office/powerpoint/2010/main" val="3404091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Dempster </a:t>
            </a:r>
            <a:r>
              <a:rPr lang="en-US" dirty="0" err="1"/>
              <a:t>EB</a:t>
            </a:r>
            <a:r>
              <a:rPr lang="en-US" dirty="0"/>
              <a:t> (looking west)</a:t>
            </a:r>
          </a:p>
        </p:txBody>
      </p:sp>
      <p:sp>
        <p:nvSpPr>
          <p:cNvPr id="4" name="Slide Number Placeholder 3"/>
          <p:cNvSpPr>
            <a:spLocks noGrp="1"/>
          </p:cNvSpPr>
          <p:nvPr>
            <p:ph type="sldNum" sz="quarter" idx="10"/>
          </p:nvPr>
        </p:nvSpPr>
        <p:spPr/>
        <p:txBody>
          <a:bodyPr/>
          <a:lstStyle/>
          <a:p>
            <a:pPr>
              <a:defRPr/>
            </a:pPr>
            <a:fld id="{EADA4944-D1AD-4378-9802-6F7F10661CA8}" type="slidenum">
              <a:rPr lang="en-US" smtClean="0"/>
              <a:pPr>
                <a:defRPr/>
              </a:pPr>
              <a:t>24</a:t>
            </a:fld>
            <a:endParaRPr lang="en-US"/>
          </a:p>
        </p:txBody>
      </p:sp>
    </p:spTree>
    <p:extLst>
      <p:ext uri="{BB962C8B-B14F-4D97-AF65-F5344CB8AC3E}">
        <p14:creationId xmlns:p14="http://schemas.microsoft.com/office/powerpoint/2010/main" val="30753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Oakton SB</a:t>
            </a:r>
          </a:p>
        </p:txBody>
      </p:sp>
      <p:sp>
        <p:nvSpPr>
          <p:cNvPr id="4" name="Slide Number Placeholder 3"/>
          <p:cNvSpPr>
            <a:spLocks noGrp="1"/>
          </p:cNvSpPr>
          <p:nvPr>
            <p:ph type="sldNum" sz="quarter" idx="10"/>
          </p:nvPr>
        </p:nvSpPr>
        <p:spPr/>
        <p:txBody>
          <a:bodyPr/>
          <a:lstStyle/>
          <a:p>
            <a:pPr>
              <a:defRPr/>
            </a:pPr>
            <a:fld id="{EADA4944-D1AD-4378-9802-6F7F10661CA8}" type="slidenum">
              <a:rPr lang="en-US" smtClean="0"/>
              <a:pPr>
                <a:defRPr/>
              </a:pPr>
              <a:t>25</a:t>
            </a:fld>
            <a:endParaRPr lang="en-US"/>
          </a:p>
        </p:txBody>
      </p:sp>
    </p:spTree>
    <p:extLst>
      <p:ext uri="{BB962C8B-B14F-4D97-AF65-F5344CB8AC3E}">
        <p14:creationId xmlns:p14="http://schemas.microsoft.com/office/powerpoint/2010/main" val="2357250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beyond the near-term corridors, Pace will continue conducting community planning work to “prime” future Pulse corridors for successful implementation. (North Avenue, Harlem Avenue). We are also using lessons learned from Milwaukee to more efficiently and effectively tackle future projects and in so doing develop our staffing, departmental and agency-wide capacities. The hope is that Pulse will be an attractive service option and entice demand for more routes – the more community support, the easier it will be to implement. Lastly, Pulse will be an evolving service – station, vehicle, infrastructure and technology upgrades are expected to help continually improve travel times and enhance passenger experience. </a:t>
            </a:r>
          </a:p>
        </p:txBody>
      </p:sp>
      <p:sp>
        <p:nvSpPr>
          <p:cNvPr id="4" name="Slide Number Placeholder 3"/>
          <p:cNvSpPr>
            <a:spLocks noGrp="1"/>
          </p:cNvSpPr>
          <p:nvPr>
            <p:ph type="sldNum" sz="quarter" idx="10"/>
          </p:nvPr>
        </p:nvSpPr>
        <p:spPr/>
        <p:txBody>
          <a:bodyPr/>
          <a:lstStyle/>
          <a:p>
            <a:pPr>
              <a:defRPr/>
            </a:pPr>
            <a:fld id="{EADA4944-D1AD-4378-9802-6F7F10661CA8}" type="slidenum">
              <a:rPr lang="en-US" smtClean="0"/>
              <a:pPr>
                <a:defRPr/>
              </a:pPr>
              <a:t>26</a:t>
            </a:fld>
            <a:endParaRPr lang="en-US"/>
          </a:p>
        </p:txBody>
      </p:sp>
    </p:spTree>
    <p:extLst>
      <p:ext uri="{BB962C8B-B14F-4D97-AF65-F5344CB8AC3E}">
        <p14:creationId xmlns:p14="http://schemas.microsoft.com/office/powerpoint/2010/main" val="872926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However, while bus-only lanes and other features of “true BRT” will require more time, effort and coordination to achieve, Pace has had great success with planning and implementing the other major technology-based “smart system” component that will support improving speed for Pulse services – that being the ITS improvements and coordination work that Taqhi summarized. Bringing us back to where we started this discussion, Pulse is just one example of where ITS and other technology features will benefit both the agency and </a:t>
            </a:r>
            <a:r>
              <a:rPr lang="en-US" sz="1200" kern="1200">
                <a:solidFill>
                  <a:schemeClr val="tx1"/>
                </a:solidFill>
                <a:effectLst/>
                <a:latin typeface="Arial" charset="0"/>
                <a:ea typeface="+mn-ea"/>
                <a:cs typeface="+mn-cs"/>
              </a:rPr>
              <a:t>our passengers. </a:t>
            </a:r>
            <a:endParaRPr lang="en-US" dirty="0"/>
          </a:p>
        </p:txBody>
      </p:sp>
      <p:sp>
        <p:nvSpPr>
          <p:cNvPr id="4" name="Slide Number Placeholder 3"/>
          <p:cNvSpPr>
            <a:spLocks noGrp="1"/>
          </p:cNvSpPr>
          <p:nvPr>
            <p:ph type="sldNum" sz="quarter" idx="10"/>
          </p:nvPr>
        </p:nvSpPr>
        <p:spPr/>
        <p:txBody>
          <a:bodyPr/>
          <a:lstStyle/>
          <a:p>
            <a:pPr>
              <a:defRPr/>
            </a:pPr>
            <a:fld id="{EADA4944-D1AD-4378-9802-6F7F10661CA8}" type="slidenum">
              <a:rPr lang="en-US" smtClean="0"/>
              <a:pPr>
                <a:defRPr/>
              </a:pPr>
              <a:t>27</a:t>
            </a:fld>
            <a:endParaRPr lang="en-US"/>
          </a:p>
        </p:txBody>
      </p:sp>
    </p:spTree>
    <p:extLst>
      <p:ext uri="{BB962C8B-B14F-4D97-AF65-F5344CB8AC3E}">
        <p14:creationId xmlns:p14="http://schemas.microsoft.com/office/powerpoint/2010/main" val="2703647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82F15F-8937-4C5D-A29E-AC66334F5B8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884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415" rtl="0" eaLnBrk="1" fontAlgn="base" latinLnBrk="0" hangingPunct="1">
              <a:lnSpc>
                <a:spcPct val="100000"/>
              </a:lnSpc>
              <a:spcBef>
                <a:spcPct val="0"/>
              </a:spcBef>
              <a:spcAft>
                <a:spcPct val="0"/>
              </a:spcAft>
              <a:buClrTx/>
              <a:buSzTx/>
              <a:buFontTx/>
              <a:buNone/>
              <a:tabLst/>
              <a:defRPr/>
            </a:pPr>
            <a:fld id="{EADA4944-D1AD-4378-9802-6F7F10661CA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2415"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01384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ADA4944-D1AD-4378-9802-6F7F10661CA8}" type="slidenum">
              <a:rPr lang="en-US" smtClean="0"/>
              <a:pPr>
                <a:defRPr/>
              </a:pPr>
              <a:t>4</a:t>
            </a:fld>
            <a:endParaRPr lang="en-US" dirty="0"/>
          </a:p>
        </p:txBody>
      </p:sp>
    </p:spTree>
    <p:extLst>
      <p:ext uri="{BB962C8B-B14F-4D97-AF65-F5344CB8AC3E}">
        <p14:creationId xmlns:p14="http://schemas.microsoft.com/office/powerpoint/2010/main" val="4220086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ADA4944-D1AD-4378-9802-6F7F10661CA8}" type="slidenum">
              <a:rPr lang="en-US" smtClean="0"/>
              <a:pPr>
                <a:defRPr/>
              </a:pPr>
              <a:t>5</a:t>
            </a:fld>
            <a:endParaRPr lang="en-US" dirty="0"/>
          </a:p>
        </p:txBody>
      </p:sp>
    </p:spTree>
    <p:extLst>
      <p:ext uri="{BB962C8B-B14F-4D97-AF65-F5344CB8AC3E}">
        <p14:creationId xmlns:p14="http://schemas.microsoft.com/office/powerpoint/2010/main" val="200068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ADA4944-D1AD-4378-9802-6F7F10661CA8}" type="slidenum">
              <a:rPr lang="en-US" smtClean="0"/>
              <a:pPr>
                <a:defRPr/>
              </a:pPr>
              <a:t>6</a:t>
            </a:fld>
            <a:endParaRPr lang="en-US" dirty="0"/>
          </a:p>
        </p:txBody>
      </p:sp>
    </p:spTree>
    <p:extLst>
      <p:ext uri="{BB962C8B-B14F-4D97-AF65-F5344CB8AC3E}">
        <p14:creationId xmlns:p14="http://schemas.microsoft.com/office/powerpoint/2010/main" val="3001835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ADA4944-D1AD-4378-9802-6F7F10661CA8}" type="slidenum">
              <a:rPr lang="en-US" smtClean="0"/>
              <a:pPr>
                <a:defRPr/>
              </a:pPr>
              <a:t>7</a:t>
            </a:fld>
            <a:endParaRPr lang="en-US"/>
          </a:p>
        </p:txBody>
      </p:sp>
    </p:spTree>
    <p:extLst>
      <p:ext uri="{BB962C8B-B14F-4D97-AF65-F5344CB8AC3E}">
        <p14:creationId xmlns:p14="http://schemas.microsoft.com/office/powerpoint/2010/main" val="190351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ADA4944-D1AD-4378-9802-6F7F10661CA8}" type="slidenum">
              <a:rPr lang="en-US" smtClean="0"/>
              <a:pPr>
                <a:defRPr/>
              </a:pPr>
              <a:t>10</a:t>
            </a:fld>
            <a:endParaRPr lang="en-US"/>
          </a:p>
        </p:txBody>
      </p:sp>
    </p:spTree>
    <p:extLst>
      <p:ext uri="{BB962C8B-B14F-4D97-AF65-F5344CB8AC3E}">
        <p14:creationId xmlns:p14="http://schemas.microsoft.com/office/powerpoint/2010/main" val="3231401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ADA4944-D1AD-4378-9802-6F7F10661CA8}" type="slidenum">
              <a:rPr lang="en-US" smtClean="0"/>
              <a:pPr>
                <a:defRPr/>
              </a:pPr>
              <a:t>11</a:t>
            </a:fld>
            <a:endParaRPr lang="en-US" dirty="0"/>
          </a:p>
        </p:txBody>
      </p:sp>
    </p:spTree>
    <p:extLst>
      <p:ext uri="{BB962C8B-B14F-4D97-AF65-F5344CB8AC3E}">
        <p14:creationId xmlns:p14="http://schemas.microsoft.com/office/powerpoint/2010/main" val="3996335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E81B7FD-92D9-46E8-8281-2356D7F735C6}" type="slidenum">
              <a:rPr lang="en-US"/>
              <a:pPr>
                <a:defRPr/>
              </a:pPr>
              <a:t>‹#›</a:t>
            </a:fld>
            <a:endParaRPr lang="en-US"/>
          </a:p>
        </p:txBody>
      </p:sp>
    </p:spTree>
    <p:extLst>
      <p:ext uri="{BB962C8B-B14F-4D97-AF65-F5344CB8AC3E}">
        <p14:creationId xmlns:p14="http://schemas.microsoft.com/office/powerpoint/2010/main" val="279605729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5F29D1C-1778-441C-B766-3E494368BEC3}" type="slidenum">
              <a:rPr lang="en-US"/>
              <a:pPr>
                <a:defRPr/>
              </a:pPr>
              <a:t>‹#›</a:t>
            </a:fld>
            <a:endParaRPr lang="en-US"/>
          </a:p>
        </p:txBody>
      </p:sp>
    </p:spTree>
    <p:extLst>
      <p:ext uri="{BB962C8B-B14F-4D97-AF65-F5344CB8AC3E}">
        <p14:creationId xmlns:p14="http://schemas.microsoft.com/office/powerpoint/2010/main" val="121041499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AD8C23D-4DA4-45D9-BAC7-84B4B79F1D50}" type="slidenum">
              <a:rPr lang="en-US"/>
              <a:pPr>
                <a:defRPr/>
              </a:pPr>
              <a:t>‹#›</a:t>
            </a:fld>
            <a:endParaRPr lang="en-US"/>
          </a:p>
        </p:txBody>
      </p:sp>
    </p:spTree>
    <p:extLst>
      <p:ext uri="{BB962C8B-B14F-4D97-AF65-F5344CB8AC3E}">
        <p14:creationId xmlns:p14="http://schemas.microsoft.com/office/powerpoint/2010/main" val="348236277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F979DE68-EECE-43CC-B5FA-4DA11FAE480C}" type="slidenum">
              <a:rPr lang="en-US"/>
              <a:pPr>
                <a:defRPr/>
              </a:pPr>
              <a:t>‹#›</a:t>
            </a:fld>
            <a:endParaRPr lang="en-US"/>
          </a:p>
        </p:txBody>
      </p:sp>
    </p:spTree>
    <p:extLst>
      <p:ext uri="{BB962C8B-B14F-4D97-AF65-F5344CB8AC3E}">
        <p14:creationId xmlns:p14="http://schemas.microsoft.com/office/powerpoint/2010/main" val="240367832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Picture with Sm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1472" y="92208"/>
            <a:ext cx="9021056" cy="611649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2" name="Title 1"/>
          <p:cNvSpPr>
            <a:spLocks noGrp="1"/>
          </p:cNvSpPr>
          <p:nvPr>
            <p:ph type="title"/>
          </p:nvPr>
        </p:nvSpPr>
        <p:spPr>
          <a:xfrm>
            <a:off x="-1" y="5976185"/>
            <a:ext cx="5770710" cy="553998"/>
          </a:xfrm>
          <a:gradFill>
            <a:gsLst>
              <a:gs pos="71000">
                <a:schemeClr val="accent1"/>
              </a:gs>
              <a:gs pos="100000">
                <a:schemeClr val="accent1">
                  <a:tint val="23500"/>
                  <a:satMod val="160000"/>
                  <a:alpha val="0"/>
                </a:schemeClr>
              </a:gs>
            </a:gsLst>
            <a:lin ang="2700000" scaled="0"/>
          </a:gradFill>
        </p:spPr>
        <p:txBody>
          <a:bodyPr wrap="square" lIns="182880" tIns="91440" bIns="91440" anchor="b">
            <a:noAutofit/>
          </a:bodyPr>
          <a:lstStyle>
            <a:lvl1pPr algn="l">
              <a:defRPr sz="2400" b="1" u="none">
                <a:solidFill>
                  <a:schemeClr val="bg1"/>
                </a:solidFill>
              </a:defRPr>
            </a:lvl1pPr>
          </a:lstStyle>
          <a:p>
            <a:r>
              <a:rPr lang="en-US" dirty="0"/>
              <a:t>Click to edit Master title style</a:t>
            </a:r>
          </a:p>
        </p:txBody>
      </p:sp>
      <p:sp>
        <p:nvSpPr>
          <p:cNvPr id="5" name="Rectangle 4"/>
          <p:cNvSpPr/>
          <p:nvPr/>
        </p:nvSpPr>
        <p:spPr>
          <a:xfrm>
            <a:off x="6846474" y="6366528"/>
            <a:ext cx="2297526" cy="491472"/>
          </a:xfrm>
          <a:custGeom>
            <a:avLst/>
            <a:gdLst/>
            <a:ahLst/>
            <a:cxnLst/>
            <a:rect l="l" t="t" r="r" b="b"/>
            <a:pathLst>
              <a:path w="2966964" h="634674">
                <a:moveTo>
                  <a:pt x="2434329" y="632895"/>
                </a:moveTo>
                <a:lnTo>
                  <a:pt x="2443836" y="634672"/>
                </a:lnTo>
                <a:lnTo>
                  <a:pt x="2431732" y="634672"/>
                </a:lnTo>
                <a:cubicBezTo>
                  <a:pt x="2432346" y="633377"/>
                  <a:pt x="2433324" y="633106"/>
                  <a:pt x="2434329" y="632895"/>
                </a:cubicBezTo>
                <a:close/>
                <a:moveTo>
                  <a:pt x="1811787" y="631692"/>
                </a:moveTo>
                <a:lnTo>
                  <a:pt x="1827728" y="634672"/>
                </a:lnTo>
                <a:lnTo>
                  <a:pt x="1807432" y="634672"/>
                </a:lnTo>
                <a:cubicBezTo>
                  <a:pt x="1808362" y="632637"/>
                  <a:pt x="1810027" y="632063"/>
                  <a:pt x="1811787" y="631692"/>
                </a:cubicBezTo>
                <a:close/>
                <a:moveTo>
                  <a:pt x="1189244" y="630488"/>
                </a:moveTo>
                <a:cubicBezTo>
                  <a:pt x="1194968" y="629282"/>
                  <a:pt x="1200632" y="630807"/>
                  <a:pt x="1204488" y="634672"/>
                </a:cubicBezTo>
                <a:lnTo>
                  <a:pt x="1183131" y="634672"/>
                </a:lnTo>
                <a:cubicBezTo>
                  <a:pt x="1184330" y="632074"/>
                  <a:pt x="1186670" y="631030"/>
                  <a:pt x="1189244" y="630488"/>
                </a:cubicBezTo>
                <a:close/>
                <a:moveTo>
                  <a:pt x="2779299" y="629360"/>
                </a:moveTo>
                <a:cubicBezTo>
                  <a:pt x="2786717" y="627797"/>
                  <a:pt x="2794058" y="629741"/>
                  <a:pt x="2799124" y="634672"/>
                </a:cubicBezTo>
                <a:lnTo>
                  <a:pt x="2771538" y="634672"/>
                </a:lnTo>
                <a:cubicBezTo>
                  <a:pt x="2773066" y="631348"/>
                  <a:pt x="2776039" y="630047"/>
                  <a:pt x="2779299" y="629360"/>
                </a:cubicBezTo>
                <a:close/>
                <a:moveTo>
                  <a:pt x="566713" y="629334"/>
                </a:moveTo>
                <a:cubicBezTo>
                  <a:pt x="572340" y="628148"/>
                  <a:pt x="577899" y="630082"/>
                  <a:pt x="580843" y="634672"/>
                </a:cubicBezTo>
                <a:lnTo>
                  <a:pt x="558914" y="634672"/>
                </a:lnTo>
                <a:cubicBezTo>
                  <a:pt x="560463" y="631759"/>
                  <a:pt x="563352" y="630042"/>
                  <a:pt x="566713" y="629334"/>
                </a:cubicBezTo>
                <a:close/>
                <a:moveTo>
                  <a:pt x="2156758" y="628157"/>
                </a:moveTo>
                <a:cubicBezTo>
                  <a:pt x="2164090" y="626611"/>
                  <a:pt x="2171338" y="628952"/>
                  <a:pt x="2175502" y="634672"/>
                </a:cubicBezTo>
                <a:lnTo>
                  <a:pt x="2147239" y="634672"/>
                </a:lnTo>
                <a:cubicBezTo>
                  <a:pt x="2149094" y="630974"/>
                  <a:pt x="2152670" y="629019"/>
                  <a:pt x="2156758" y="628157"/>
                </a:cubicBezTo>
                <a:close/>
                <a:moveTo>
                  <a:pt x="1534215" y="626953"/>
                </a:moveTo>
                <a:cubicBezTo>
                  <a:pt x="1541503" y="625417"/>
                  <a:pt x="1548695" y="628309"/>
                  <a:pt x="1551880" y="634672"/>
                </a:cubicBezTo>
                <a:lnTo>
                  <a:pt x="1522938" y="634672"/>
                </a:lnTo>
                <a:cubicBezTo>
                  <a:pt x="1525358" y="630766"/>
                  <a:pt x="1529373" y="627974"/>
                  <a:pt x="1534215" y="626953"/>
                </a:cubicBezTo>
                <a:close/>
                <a:moveTo>
                  <a:pt x="911674" y="625750"/>
                </a:moveTo>
                <a:cubicBezTo>
                  <a:pt x="918919" y="624223"/>
                  <a:pt x="926052" y="627869"/>
                  <a:pt x="928258" y="634672"/>
                </a:cubicBezTo>
                <a:lnTo>
                  <a:pt x="901211" y="634672"/>
                </a:lnTo>
                <a:cubicBezTo>
                  <a:pt x="902696" y="630107"/>
                  <a:pt x="906660" y="626806"/>
                  <a:pt x="911674" y="625750"/>
                </a:cubicBezTo>
                <a:close/>
                <a:moveTo>
                  <a:pt x="289142" y="624596"/>
                </a:moveTo>
                <a:cubicBezTo>
                  <a:pt x="296199" y="623109"/>
                  <a:pt x="303126" y="627619"/>
                  <a:pt x="304614" y="634672"/>
                </a:cubicBezTo>
                <a:lnTo>
                  <a:pt x="280062" y="634672"/>
                </a:lnTo>
                <a:cubicBezTo>
                  <a:pt x="280207" y="629648"/>
                  <a:pt x="284000" y="625680"/>
                  <a:pt x="289142" y="624596"/>
                </a:cubicBezTo>
                <a:close/>
                <a:moveTo>
                  <a:pt x="2500532" y="618943"/>
                </a:moveTo>
                <a:cubicBezTo>
                  <a:pt x="2512563" y="616407"/>
                  <a:pt x="2524394" y="623102"/>
                  <a:pt x="2527491" y="634672"/>
                </a:cubicBezTo>
                <a:lnTo>
                  <a:pt x="2484000" y="634672"/>
                </a:lnTo>
                <a:cubicBezTo>
                  <a:pt x="2485545" y="626642"/>
                  <a:pt x="2492072" y="620725"/>
                  <a:pt x="2500532" y="618943"/>
                </a:cubicBezTo>
                <a:close/>
                <a:moveTo>
                  <a:pt x="1877990" y="617740"/>
                </a:moveTo>
                <a:cubicBezTo>
                  <a:pt x="1889756" y="615260"/>
                  <a:pt x="1901304" y="622784"/>
                  <a:pt x="1903783" y="634547"/>
                </a:cubicBezTo>
                <a:lnTo>
                  <a:pt x="1903759" y="634672"/>
                </a:lnTo>
                <a:lnTo>
                  <a:pt x="1862831" y="634672"/>
                </a:lnTo>
                <a:cubicBezTo>
                  <a:pt x="1863021" y="626242"/>
                  <a:pt x="1869367" y="619557"/>
                  <a:pt x="1877990" y="617740"/>
                </a:cubicBezTo>
                <a:close/>
                <a:moveTo>
                  <a:pt x="1255447" y="616536"/>
                </a:moveTo>
                <a:cubicBezTo>
                  <a:pt x="1265645" y="614387"/>
                  <a:pt x="1275654" y="620908"/>
                  <a:pt x="1277801" y="631101"/>
                </a:cubicBezTo>
                <a:lnTo>
                  <a:pt x="1277133" y="634672"/>
                </a:lnTo>
                <a:lnTo>
                  <a:pt x="1241661" y="634672"/>
                </a:lnTo>
                <a:cubicBezTo>
                  <a:pt x="1240615" y="626053"/>
                  <a:pt x="1246672" y="618385"/>
                  <a:pt x="1255447" y="616536"/>
                </a:cubicBezTo>
                <a:close/>
                <a:moveTo>
                  <a:pt x="2845502" y="615408"/>
                </a:moveTo>
                <a:cubicBezTo>
                  <a:pt x="2858838" y="612598"/>
                  <a:pt x="2871925" y="621125"/>
                  <a:pt x="2874734" y="634456"/>
                </a:cubicBezTo>
                <a:lnTo>
                  <a:pt x="2874694" y="634672"/>
                </a:lnTo>
                <a:lnTo>
                  <a:pt x="2828308" y="634672"/>
                </a:lnTo>
                <a:cubicBezTo>
                  <a:pt x="2828494" y="625088"/>
                  <a:pt x="2835702" y="617473"/>
                  <a:pt x="2845502" y="615408"/>
                </a:cubicBezTo>
                <a:close/>
                <a:moveTo>
                  <a:pt x="632916" y="615382"/>
                </a:moveTo>
                <a:cubicBezTo>
                  <a:pt x="641545" y="613563"/>
                  <a:pt x="650013" y="619081"/>
                  <a:pt x="651831" y="627707"/>
                </a:cubicBezTo>
                <a:lnTo>
                  <a:pt x="650526" y="634672"/>
                </a:lnTo>
                <a:lnTo>
                  <a:pt x="620843" y="634672"/>
                </a:lnTo>
                <a:cubicBezTo>
                  <a:pt x="620644" y="634573"/>
                  <a:pt x="620613" y="634434"/>
                  <a:pt x="620583" y="634293"/>
                </a:cubicBezTo>
                <a:cubicBezTo>
                  <a:pt x="618765" y="625667"/>
                  <a:pt x="624287" y="617200"/>
                  <a:pt x="632916" y="615382"/>
                </a:cubicBezTo>
                <a:close/>
                <a:moveTo>
                  <a:pt x="2222960" y="614205"/>
                </a:moveTo>
                <a:cubicBezTo>
                  <a:pt x="2234727" y="611725"/>
                  <a:pt x="2246275" y="619250"/>
                  <a:pt x="2248754" y="631012"/>
                </a:cubicBezTo>
                <a:lnTo>
                  <a:pt x="2248068" y="634672"/>
                </a:lnTo>
                <a:lnTo>
                  <a:pt x="2207139" y="634672"/>
                </a:lnTo>
                <a:cubicBezTo>
                  <a:pt x="2206080" y="624894"/>
                  <a:pt x="2213003" y="616304"/>
                  <a:pt x="2222960" y="614205"/>
                </a:cubicBezTo>
                <a:close/>
                <a:moveTo>
                  <a:pt x="10374" y="614179"/>
                </a:moveTo>
                <a:cubicBezTo>
                  <a:pt x="17434" y="612691"/>
                  <a:pt x="24363" y="617206"/>
                  <a:pt x="25850" y="624263"/>
                </a:cubicBezTo>
                <a:cubicBezTo>
                  <a:pt x="26667" y="628138"/>
                  <a:pt x="25673" y="631974"/>
                  <a:pt x="23155" y="634672"/>
                </a:cubicBezTo>
                <a:lnTo>
                  <a:pt x="3723" y="634672"/>
                </a:lnTo>
                <a:cubicBezTo>
                  <a:pt x="1688" y="633700"/>
                  <a:pt x="735" y="631793"/>
                  <a:pt x="284" y="629650"/>
                </a:cubicBezTo>
                <a:cubicBezTo>
                  <a:pt x="-1204" y="622594"/>
                  <a:pt x="3314" y="615667"/>
                  <a:pt x="10374" y="614179"/>
                </a:cubicBezTo>
                <a:close/>
                <a:moveTo>
                  <a:pt x="1600418" y="613001"/>
                </a:moveTo>
                <a:cubicBezTo>
                  <a:pt x="1610616" y="610851"/>
                  <a:pt x="1620624" y="617373"/>
                  <a:pt x="1622772" y="627567"/>
                </a:cubicBezTo>
                <a:lnTo>
                  <a:pt x="1621442" y="634672"/>
                </a:lnTo>
                <a:lnTo>
                  <a:pt x="1585970" y="634672"/>
                </a:lnTo>
                <a:cubicBezTo>
                  <a:pt x="1583967" y="624745"/>
                  <a:pt x="1590432" y="615106"/>
                  <a:pt x="1600418" y="613001"/>
                </a:cubicBezTo>
                <a:close/>
                <a:moveTo>
                  <a:pt x="977877" y="611798"/>
                </a:moveTo>
                <a:cubicBezTo>
                  <a:pt x="986505" y="609979"/>
                  <a:pt x="994974" y="615497"/>
                  <a:pt x="996792" y="624123"/>
                </a:cubicBezTo>
                <a:lnTo>
                  <a:pt x="994816" y="634672"/>
                </a:lnTo>
                <a:lnTo>
                  <a:pt x="968260" y="634672"/>
                </a:lnTo>
                <a:cubicBezTo>
                  <a:pt x="966470" y="633861"/>
                  <a:pt x="965888" y="632340"/>
                  <a:pt x="965544" y="630708"/>
                </a:cubicBezTo>
                <a:cubicBezTo>
                  <a:pt x="963726" y="622083"/>
                  <a:pt x="969248" y="613616"/>
                  <a:pt x="977877" y="611798"/>
                </a:cubicBezTo>
                <a:close/>
                <a:moveTo>
                  <a:pt x="355345" y="610644"/>
                </a:moveTo>
                <a:cubicBezTo>
                  <a:pt x="362405" y="609156"/>
                  <a:pt x="369334" y="613671"/>
                  <a:pt x="370821" y="620727"/>
                </a:cubicBezTo>
                <a:cubicBezTo>
                  <a:pt x="372121" y="626895"/>
                  <a:pt x="368834" y="632963"/>
                  <a:pt x="362962" y="634672"/>
                </a:cubicBezTo>
                <a:lnTo>
                  <a:pt x="352562" y="634672"/>
                </a:lnTo>
                <a:cubicBezTo>
                  <a:pt x="348822" y="633462"/>
                  <a:pt x="346119" y="630218"/>
                  <a:pt x="345255" y="626116"/>
                </a:cubicBezTo>
                <a:cubicBezTo>
                  <a:pt x="343768" y="619058"/>
                  <a:pt x="348285" y="612132"/>
                  <a:pt x="355345" y="610644"/>
                </a:cubicBezTo>
                <a:close/>
                <a:moveTo>
                  <a:pt x="2566734" y="604991"/>
                </a:moveTo>
                <a:cubicBezTo>
                  <a:pt x="2580069" y="602180"/>
                  <a:pt x="2593158" y="610708"/>
                  <a:pt x="2595967" y="624038"/>
                </a:cubicBezTo>
                <a:lnTo>
                  <a:pt x="2593975" y="634672"/>
                </a:lnTo>
                <a:lnTo>
                  <a:pt x="2547987" y="634672"/>
                </a:lnTo>
                <a:cubicBezTo>
                  <a:pt x="2547748" y="634552"/>
                  <a:pt x="2547710" y="634385"/>
                  <a:pt x="2547675" y="634216"/>
                </a:cubicBezTo>
                <a:cubicBezTo>
                  <a:pt x="2544866" y="620886"/>
                  <a:pt x="2553398" y="607801"/>
                  <a:pt x="2566734" y="604991"/>
                </a:cubicBezTo>
                <a:close/>
                <a:moveTo>
                  <a:pt x="1944192" y="603788"/>
                </a:moveTo>
                <a:cubicBezTo>
                  <a:pt x="1955959" y="601308"/>
                  <a:pt x="1967507" y="608832"/>
                  <a:pt x="1969986" y="620595"/>
                </a:cubicBezTo>
                <a:lnTo>
                  <a:pt x="1967349" y="634672"/>
                </a:lnTo>
                <a:lnTo>
                  <a:pt x="1930868" y="634672"/>
                </a:lnTo>
                <a:cubicBezTo>
                  <a:pt x="1928542" y="633617"/>
                  <a:pt x="1927816" y="631663"/>
                  <a:pt x="1927376" y="629575"/>
                </a:cubicBezTo>
                <a:cubicBezTo>
                  <a:pt x="1924897" y="617812"/>
                  <a:pt x="1932426" y="606267"/>
                  <a:pt x="1944192" y="603788"/>
                </a:cubicBezTo>
                <a:close/>
                <a:moveTo>
                  <a:pt x="1321650" y="602584"/>
                </a:moveTo>
                <a:cubicBezTo>
                  <a:pt x="1331848" y="600435"/>
                  <a:pt x="1341857" y="606956"/>
                  <a:pt x="1344004" y="617149"/>
                </a:cubicBezTo>
                <a:cubicBezTo>
                  <a:pt x="1345521" y="624344"/>
                  <a:pt x="1342716" y="631445"/>
                  <a:pt x="1336479" y="634672"/>
                </a:cubicBezTo>
                <a:lnTo>
                  <a:pt x="1313746" y="634672"/>
                </a:lnTo>
                <a:cubicBezTo>
                  <a:pt x="1310179" y="632708"/>
                  <a:pt x="1307960" y="629132"/>
                  <a:pt x="1307075" y="624932"/>
                </a:cubicBezTo>
                <a:cubicBezTo>
                  <a:pt x="1304927" y="614739"/>
                  <a:pt x="1311453" y="604733"/>
                  <a:pt x="1321650" y="602584"/>
                </a:cubicBezTo>
                <a:close/>
                <a:moveTo>
                  <a:pt x="2911705" y="601456"/>
                </a:moveTo>
                <a:cubicBezTo>
                  <a:pt x="2925041" y="598645"/>
                  <a:pt x="2938128" y="607173"/>
                  <a:pt x="2940937" y="620504"/>
                </a:cubicBezTo>
                <a:lnTo>
                  <a:pt x="2938284" y="634672"/>
                </a:lnTo>
                <a:lnTo>
                  <a:pt x="2895379" y="634672"/>
                </a:lnTo>
                <a:cubicBezTo>
                  <a:pt x="2893460" y="633787"/>
                  <a:pt x="2892980" y="632268"/>
                  <a:pt x="2892646" y="630681"/>
                </a:cubicBezTo>
                <a:cubicBezTo>
                  <a:pt x="2889836" y="617351"/>
                  <a:pt x="2898370" y="604266"/>
                  <a:pt x="2911705" y="601456"/>
                </a:cubicBezTo>
                <a:close/>
                <a:moveTo>
                  <a:pt x="699119" y="601430"/>
                </a:moveTo>
                <a:cubicBezTo>
                  <a:pt x="707747" y="599611"/>
                  <a:pt x="716217" y="605129"/>
                  <a:pt x="718034" y="613755"/>
                </a:cubicBezTo>
                <a:cubicBezTo>
                  <a:pt x="719852" y="622380"/>
                  <a:pt x="714330" y="630846"/>
                  <a:pt x="705701" y="632665"/>
                </a:cubicBezTo>
                <a:cubicBezTo>
                  <a:pt x="697072" y="634484"/>
                  <a:pt x="688604" y="628966"/>
                  <a:pt x="686786" y="620341"/>
                </a:cubicBezTo>
                <a:cubicBezTo>
                  <a:pt x="684968" y="611715"/>
                  <a:pt x="690490" y="603248"/>
                  <a:pt x="699119" y="601430"/>
                </a:cubicBezTo>
                <a:close/>
                <a:moveTo>
                  <a:pt x="2289163" y="600253"/>
                </a:moveTo>
                <a:cubicBezTo>
                  <a:pt x="2300930" y="597773"/>
                  <a:pt x="2312478" y="605298"/>
                  <a:pt x="2314956" y="617060"/>
                </a:cubicBezTo>
                <a:cubicBezTo>
                  <a:pt x="2316352" y="623680"/>
                  <a:pt x="2314576" y="630231"/>
                  <a:pt x="2310080" y="634672"/>
                </a:cubicBezTo>
                <a:lnTo>
                  <a:pt x="2278259" y="634672"/>
                </a:lnTo>
                <a:cubicBezTo>
                  <a:pt x="2274793" y="633001"/>
                  <a:pt x="2273123" y="629729"/>
                  <a:pt x="2272346" y="626040"/>
                </a:cubicBezTo>
                <a:cubicBezTo>
                  <a:pt x="2269867" y="614278"/>
                  <a:pt x="2277396" y="602733"/>
                  <a:pt x="2289163" y="600253"/>
                </a:cubicBezTo>
                <a:close/>
                <a:moveTo>
                  <a:pt x="76577" y="600227"/>
                </a:moveTo>
                <a:cubicBezTo>
                  <a:pt x="83637" y="598738"/>
                  <a:pt x="90566" y="603253"/>
                  <a:pt x="92053" y="610311"/>
                </a:cubicBezTo>
                <a:cubicBezTo>
                  <a:pt x="93540" y="617368"/>
                  <a:pt x="89023" y="624295"/>
                  <a:pt x="81963" y="625783"/>
                </a:cubicBezTo>
                <a:cubicBezTo>
                  <a:pt x="74903" y="627270"/>
                  <a:pt x="67974" y="622756"/>
                  <a:pt x="66487" y="615698"/>
                </a:cubicBezTo>
                <a:cubicBezTo>
                  <a:pt x="65000" y="608641"/>
                  <a:pt x="69517" y="601714"/>
                  <a:pt x="76577" y="600227"/>
                </a:cubicBezTo>
                <a:close/>
                <a:moveTo>
                  <a:pt x="1666622" y="599049"/>
                </a:moveTo>
                <a:cubicBezTo>
                  <a:pt x="1676819" y="596900"/>
                  <a:pt x="1686828" y="603421"/>
                  <a:pt x="1688976" y="613615"/>
                </a:cubicBezTo>
                <a:cubicBezTo>
                  <a:pt x="1690971" y="623082"/>
                  <a:pt x="1685486" y="632385"/>
                  <a:pt x="1676287" y="634672"/>
                </a:cubicBezTo>
                <a:lnTo>
                  <a:pt x="1667495" y="634672"/>
                </a:lnTo>
                <a:cubicBezTo>
                  <a:pt x="1659879" y="634796"/>
                  <a:pt x="1653682" y="629163"/>
                  <a:pt x="1652046" y="621398"/>
                </a:cubicBezTo>
                <a:cubicBezTo>
                  <a:pt x="1649898" y="611205"/>
                  <a:pt x="1656424" y="601198"/>
                  <a:pt x="1666622" y="599049"/>
                </a:cubicBezTo>
                <a:close/>
                <a:moveTo>
                  <a:pt x="1047353" y="597156"/>
                </a:moveTo>
                <a:cubicBezTo>
                  <a:pt x="1055982" y="595337"/>
                  <a:pt x="1064450" y="600855"/>
                  <a:pt x="1066268" y="609481"/>
                </a:cubicBezTo>
                <a:cubicBezTo>
                  <a:pt x="1068086" y="618106"/>
                  <a:pt x="1062564" y="626573"/>
                  <a:pt x="1053935" y="628391"/>
                </a:cubicBezTo>
                <a:cubicBezTo>
                  <a:pt x="1045307" y="630210"/>
                  <a:pt x="1036838" y="624691"/>
                  <a:pt x="1035021" y="616066"/>
                </a:cubicBezTo>
                <a:cubicBezTo>
                  <a:pt x="1033203" y="607441"/>
                  <a:pt x="1038725" y="598974"/>
                  <a:pt x="1047353" y="597156"/>
                </a:cubicBezTo>
                <a:close/>
                <a:moveTo>
                  <a:pt x="421548" y="596692"/>
                </a:moveTo>
                <a:cubicBezTo>
                  <a:pt x="428608" y="595204"/>
                  <a:pt x="435537" y="599719"/>
                  <a:pt x="437024" y="606775"/>
                </a:cubicBezTo>
                <a:cubicBezTo>
                  <a:pt x="438511" y="613833"/>
                  <a:pt x="433993" y="620760"/>
                  <a:pt x="426933" y="622248"/>
                </a:cubicBezTo>
                <a:cubicBezTo>
                  <a:pt x="419873" y="623736"/>
                  <a:pt x="412945" y="619221"/>
                  <a:pt x="411457" y="612164"/>
                </a:cubicBezTo>
                <a:cubicBezTo>
                  <a:pt x="409970" y="605106"/>
                  <a:pt x="414488" y="598180"/>
                  <a:pt x="421548" y="596692"/>
                </a:cubicBezTo>
                <a:close/>
                <a:moveTo>
                  <a:pt x="2966964" y="594995"/>
                </a:moveTo>
                <a:lnTo>
                  <a:pt x="2966964" y="629976"/>
                </a:lnTo>
                <a:cubicBezTo>
                  <a:pt x="2962904" y="626893"/>
                  <a:pt x="2960005" y="622218"/>
                  <a:pt x="2958848" y="616729"/>
                </a:cubicBezTo>
                <a:cubicBezTo>
                  <a:pt x="2957030" y="608099"/>
                  <a:pt x="2959965" y="599573"/>
                  <a:pt x="2966964" y="594995"/>
                </a:cubicBezTo>
                <a:close/>
                <a:moveTo>
                  <a:pt x="2632937" y="591038"/>
                </a:moveTo>
                <a:cubicBezTo>
                  <a:pt x="2646272" y="588228"/>
                  <a:pt x="2659360" y="596756"/>
                  <a:pt x="2662170" y="610087"/>
                </a:cubicBezTo>
                <a:cubicBezTo>
                  <a:pt x="2664386" y="620604"/>
                  <a:pt x="2659541" y="630968"/>
                  <a:pt x="2649887" y="634672"/>
                </a:cubicBezTo>
                <a:lnTo>
                  <a:pt x="2623746" y="634672"/>
                </a:lnTo>
                <a:cubicBezTo>
                  <a:pt x="2618709" y="631617"/>
                  <a:pt x="2615183" y="626459"/>
                  <a:pt x="2613878" y="620264"/>
                </a:cubicBezTo>
                <a:cubicBezTo>
                  <a:pt x="2611068" y="606933"/>
                  <a:pt x="2619601" y="593849"/>
                  <a:pt x="2632937" y="591038"/>
                </a:cubicBezTo>
                <a:close/>
                <a:moveTo>
                  <a:pt x="2010395" y="589835"/>
                </a:moveTo>
                <a:cubicBezTo>
                  <a:pt x="2022161" y="587356"/>
                  <a:pt x="2033710" y="594880"/>
                  <a:pt x="2036189" y="606642"/>
                </a:cubicBezTo>
                <a:cubicBezTo>
                  <a:pt x="2038667" y="618404"/>
                  <a:pt x="2031137" y="629949"/>
                  <a:pt x="2019371" y="632429"/>
                </a:cubicBezTo>
                <a:cubicBezTo>
                  <a:pt x="2007605" y="634909"/>
                  <a:pt x="1996057" y="627384"/>
                  <a:pt x="1993578" y="615622"/>
                </a:cubicBezTo>
                <a:cubicBezTo>
                  <a:pt x="1991100" y="603860"/>
                  <a:pt x="1998629" y="592315"/>
                  <a:pt x="2010395" y="589835"/>
                </a:cubicBezTo>
                <a:close/>
                <a:moveTo>
                  <a:pt x="1387853" y="588631"/>
                </a:moveTo>
                <a:cubicBezTo>
                  <a:pt x="1398051" y="586482"/>
                  <a:pt x="1408059" y="593003"/>
                  <a:pt x="1410207" y="603197"/>
                </a:cubicBezTo>
                <a:cubicBezTo>
                  <a:pt x="1412356" y="613392"/>
                  <a:pt x="1405830" y="623397"/>
                  <a:pt x="1395632" y="625546"/>
                </a:cubicBezTo>
                <a:cubicBezTo>
                  <a:pt x="1385435" y="627695"/>
                  <a:pt x="1375426" y="621174"/>
                  <a:pt x="1373278" y="610980"/>
                </a:cubicBezTo>
                <a:cubicBezTo>
                  <a:pt x="1371130" y="600787"/>
                  <a:pt x="1377656" y="590781"/>
                  <a:pt x="1387853" y="588631"/>
                </a:cubicBezTo>
                <a:close/>
                <a:moveTo>
                  <a:pt x="765322" y="587478"/>
                </a:moveTo>
                <a:cubicBezTo>
                  <a:pt x="773950" y="585659"/>
                  <a:pt x="782420" y="591177"/>
                  <a:pt x="784237" y="599803"/>
                </a:cubicBezTo>
                <a:cubicBezTo>
                  <a:pt x="786055" y="608428"/>
                  <a:pt x="780533" y="616895"/>
                  <a:pt x="771905" y="618713"/>
                </a:cubicBezTo>
                <a:cubicBezTo>
                  <a:pt x="763275" y="620532"/>
                  <a:pt x="754807" y="615013"/>
                  <a:pt x="752989" y="606388"/>
                </a:cubicBezTo>
                <a:cubicBezTo>
                  <a:pt x="751172" y="597763"/>
                  <a:pt x="756692" y="589296"/>
                  <a:pt x="765322" y="587478"/>
                </a:cubicBezTo>
                <a:close/>
                <a:moveTo>
                  <a:pt x="2355365" y="586301"/>
                </a:moveTo>
                <a:cubicBezTo>
                  <a:pt x="2367133" y="583821"/>
                  <a:pt x="2378680" y="591345"/>
                  <a:pt x="2381159" y="603108"/>
                </a:cubicBezTo>
                <a:cubicBezTo>
                  <a:pt x="2383638" y="614869"/>
                  <a:pt x="2376109" y="626414"/>
                  <a:pt x="2364342" y="628894"/>
                </a:cubicBezTo>
                <a:cubicBezTo>
                  <a:pt x="2352575" y="631374"/>
                  <a:pt x="2341028" y="623850"/>
                  <a:pt x="2338549" y="612088"/>
                </a:cubicBezTo>
                <a:cubicBezTo>
                  <a:pt x="2336070" y="600326"/>
                  <a:pt x="2343599" y="588780"/>
                  <a:pt x="2355365" y="586301"/>
                </a:cubicBezTo>
                <a:close/>
                <a:moveTo>
                  <a:pt x="142780" y="586275"/>
                </a:moveTo>
                <a:cubicBezTo>
                  <a:pt x="149840" y="584786"/>
                  <a:pt x="156769" y="589301"/>
                  <a:pt x="158256" y="596358"/>
                </a:cubicBezTo>
                <a:cubicBezTo>
                  <a:pt x="159743" y="603416"/>
                  <a:pt x="155225" y="610343"/>
                  <a:pt x="148166" y="611830"/>
                </a:cubicBezTo>
                <a:cubicBezTo>
                  <a:pt x="141105" y="613318"/>
                  <a:pt x="134177" y="608804"/>
                  <a:pt x="132690" y="601746"/>
                </a:cubicBezTo>
                <a:cubicBezTo>
                  <a:pt x="131202" y="594689"/>
                  <a:pt x="135720" y="587762"/>
                  <a:pt x="142780" y="586275"/>
                </a:cubicBezTo>
                <a:close/>
                <a:moveTo>
                  <a:pt x="1732825" y="585097"/>
                </a:moveTo>
                <a:cubicBezTo>
                  <a:pt x="1743022" y="582948"/>
                  <a:pt x="1753031" y="589470"/>
                  <a:pt x="1755179" y="599663"/>
                </a:cubicBezTo>
                <a:cubicBezTo>
                  <a:pt x="1757327" y="609857"/>
                  <a:pt x="1750801" y="619862"/>
                  <a:pt x="1740604" y="622012"/>
                </a:cubicBezTo>
                <a:cubicBezTo>
                  <a:pt x="1730406" y="624161"/>
                  <a:pt x="1720398" y="617640"/>
                  <a:pt x="1718249" y="607446"/>
                </a:cubicBezTo>
                <a:cubicBezTo>
                  <a:pt x="1716101" y="597252"/>
                  <a:pt x="1722627" y="587246"/>
                  <a:pt x="1732825" y="585097"/>
                </a:cubicBezTo>
                <a:close/>
                <a:moveTo>
                  <a:pt x="1110282" y="583894"/>
                </a:moveTo>
                <a:cubicBezTo>
                  <a:pt x="1118911" y="582075"/>
                  <a:pt x="1127379" y="587593"/>
                  <a:pt x="1129197" y="596218"/>
                </a:cubicBezTo>
                <a:cubicBezTo>
                  <a:pt x="1131015" y="604843"/>
                  <a:pt x="1125493" y="613310"/>
                  <a:pt x="1116865" y="615129"/>
                </a:cubicBezTo>
                <a:cubicBezTo>
                  <a:pt x="1108236" y="616948"/>
                  <a:pt x="1099767" y="611429"/>
                  <a:pt x="1097949" y="602804"/>
                </a:cubicBezTo>
                <a:cubicBezTo>
                  <a:pt x="1096132" y="594179"/>
                  <a:pt x="1101653" y="585712"/>
                  <a:pt x="1110282" y="583894"/>
                </a:cubicBezTo>
                <a:close/>
                <a:moveTo>
                  <a:pt x="487751" y="582739"/>
                </a:moveTo>
                <a:cubicBezTo>
                  <a:pt x="494810" y="581252"/>
                  <a:pt x="501740" y="585766"/>
                  <a:pt x="503226" y="592823"/>
                </a:cubicBezTo>
                <a:cubicBezTo>
                  <a:pt x="504714" y="599881"/>
                  <a:pt x="500196" y="606808"/>
                  <a:pt x="493136" y="608296"/>
                </a:cubicBezTo>
                <a:cubicBezTo>
                  <a:pt x="486076" y="609784"/>
                  <a:pt x="479148" y="605269"/>
                  <a:pt x="477660" y="598211"/>
                </a:cubicBezTo>
                <a:cubicBezTo>
                  <a:pt x="476173" y="591154"/>
                  <a:pt x="480690" y="584228"/>
                  <a:pt x="487751" y="582739"/>
                </a:cubicBezTo>
                <a:close/>
                <a:moveTo>
                  <a:pt x="2702414" y="576396"/>
                </a:moveTo>
                <a:cubicBezTo>
                  <a:pt x="2715750" y="573586"/>
                  <a:pt x="2728837" y="582114"/>
                  <a:pt x="2731646" y="595445"/>
                </a:cubicBezTo>
                <a:cubicBezTo>
                  <a:pt x="2734455" y="608774"/>
                  <a:pt x="2725922" y="621859"/>
                  <a:pt x="2712587" y="624669"/>
                </a:cubicBezTo>
                <a:cubicBezTo>
                  <a:pt x="2699252" y="627480"/>
                  <a:pt x="2686164" y="618952"/>
                  <a:pt x="2683354" y="605622"/>
                </a:cubicBezTo>
                <a:cubicBezTo>
                  <a:pt x="2680545" y="592291"/>
                  <a:pt x="2689079" y="579207"/>
                  <a:pt x="2702414" y="576396"/>
                </a:cubicBezTo>
                <a:close/>
                <a:moveTo>
                  <a:pt x="2076598" y="575883"/>
                </a:moveTo>
                <a:cubicBezTo>
                  <a:pt x="2088365" y="573403"/>
                  <a:pt x="2099913" y="580928"/>
                  <a:pt x="2102392" y="592690"/>
                </a:cubicBezTo>
                <a:cubicBezTo>
                  <a:pt x="2104871" y="604452"/>
                  <a:pt x="2097341" y="615997"/>
                  <a:pt x="2085574" y="618477"/>
                </a:cubicBezTo>
                <a:cubicBezTo>
                  <a:pt x="2073808" y="620957"/>
                  <a:pt x="2062260" y="613432"/>
                  <a:pt x="2059781" y="601670"/>
                </a:cubicBezTo>
                <a:cubicBezTo>
                  <a:pt x="2057302" y="589908"/>
                  <a:pt x="2064832" y="578363"/>
                  <a:pt x="2076598" y="575883"/>
                </a:cubicBezTo>
                <a:close/>
                <a:moveTo>
                  <a:pt x="1454056" y="574679"/>
                </a:moveTo>
                <a:cubicBezTo>
                  <a:pt x="1464253" y="572530"/>
                  <a:pt x="1474262" y="579051"/>
                  <a:pt x="1476410" y="589245"/>
                </a:cubicBezTo>
                <a:cubicBezTo>
                  <a:pt x="1478558" y="599439"/>
                  <a:pt x="1472033" y="609445"/>
                  <a:pt x="1461835" y="611594"/>
                </a:cubicBezTo>
                <a:cubicBezTo>
                  <a:pt x="1451638" y="613743"/>
                  <a:pt x="1441630" y="607222"/>
                  <a:pt x="1439481" y="597027"/>
                </a:cubicBezTo>
                <a:cubicBezTo>
                  <a:pt x="1437333" y="586834"/>
                  <a:pt x="1443858" y="576828"/>
                  <a:pt x="1454056" y="574679"/>
                </a:cubicBezTo>
                <a:close/>
                <a:moveTo>
                  <a:pt x="831525" y="573525"/>
                </a:moveTo>
                <a:cubicBezTo>
                  <a:pt x="840153" y="571706"/>
                  <a:pt x="848622" y="577225"/>
                  <a:pt x="850440" y="585851"/>
                </a:cubicBezTo>
                <a:cubicBezTo>
                  <a:pt x="852258" y="594476"/>
                  <a:pt x="846736" y="602943"/>
                  <a:pt x="838107" y="604761"/>
                </a:cubicBezTo>
                <a:cubicBezTo>
                  <a:pt x="829478" y="606579"/>
                  <a:pt x="821010" y="601061"/>
                  <a:pt x="819192" y="592436"/>
                </a:cubicBezTo>
                <a:cubicBezTo>
                  <a:pt x="817375" y="583810"/>
                  <a:pt x="822895" y="575344"/>
                  <a:pt x="831525" y="573525"/>
                </a:cubicBezTo>
                <a:close/>
                <a:moveTo>
                  <a:pt x="2421569" y="572348"/>
                </a:moveTo>
                <a:cubicBezTo>
                  <a:pt x="2433336" y="569869"/>
                  <a:pt x="2444883" y="577393"/>
                  <a:pt x="2447362" y="589155"/>
                </a:cubicBezTo>
                <a:cubicBezTo>
                  <a:pt x="2449841" y="600917"/>
                  <a:pt x="2442312" y="612462"/>
                  <a:pt x="2430546" y="614942"/>
                </a:cubicBezTo>
                <a:cubicBezTo>
                  <a:pt x="2418778" y="617422"/>
                  <a:pt x="2407230" y="609897"/>
                  <a:pt x="2404752" y="598136"/>
                </a:cubicBezTo>
                <a:cubicBezTo>
                  <a:pt x="2402273" y="586373"/>
                  <a:pt x="2409802" y="574828"/>
                  <a:pt x="2421569" y="572348"/>
                </a:cubicBezTo>
                <a:close/>
                <a:moveTo>
                  <a:pt x="208983" y="572322"/>
                </a:moveTo>
                <a:cubicBezTo>
                  <a:pt x="216042" y="570834"/>
                  <a:pt x="222971" y="575349"/>
                  <a:pt x="224458" y="582406"/>
                </a:cubicBezTo>
                <a:cubicBezTo>
                  <a:pt x="225946" y="589464"/>
                  <a:pt x="221428" y="596391"/>
                  <a:pt x="214369" y="597878"/>
                </a:cubicBezTo>
                <a:cubicBezTo>
                  <a:pt x="207308" y="599367"/>
                  <a:pt x="200380" y="594852"/>
                  <a:pt x="198893" y="587794"/>
                </a:cubicBezTo>
                <a:cubicBezTo>
                  <a:pt x="197405" y="580737"/>
                  <a:pt x="201923" y="573810"/>
                  <a:pt x="208983" y="572322"/>
                </a:cubicBezTo>
                <a:close/>
                <a:moveTo>
                  <a:pt x="1799027" y="571145"/>
                </a:moveTo>
                <a:cubicBezTo>
                  <a:pt x="1809225" y="568995"/>
                  <a:pt x="1819233" y="575517"/>
                  <a:pt x="1821382" y="585711"/>
                </a:cubicBezTo>
                <a:cubicBezTo>
                  <a:pt x="1823530" y="595905"/>
                  <a:pt x="1817004" y="605910"/>
                  <a:pt x="1806807" y="608059"/>
                </a:cubicBezTo>
                <a:cubicBezTo>
                  <a:pt x="1796609" y="610208"/>
                  <a:pt x="1786600" y="603688"/>
                  <a:pt x="1784452" y="593494"/>
                </a:cubicBezTo>
                <a:cubicBezTo>
                  <a:pt x="1782304" y="583300"/>
                  <a:pt x="1788829" y="573294"/>
                  <a:pt x="1799027" y="571145"/>
                </a:cubicBezTo>
                <a:close/>
                <a:moveTo>
                  <a:pt x="1176485" y="569942"/>
                </a:moveTo>
                <a:cubicBezTo>
                  <a:pt x="1185113" y="568123"/>
                  <a:pt x="1193582" y="573641"/>
                  <a:pt x="1195400" y="582266"/>
                </a:cubicBezTo>
                <a:cubicBezTo>
                  <a:pt x="1197217" y="590891"/>
                  <a:pt x="1191696" y="599358"/>
                  <a:pt x="1183067" y="601177"/>
                </a:cubicBezTo>
                <a:cubicBezTo>
                  <a:pt x="1174439" y="602996"/>
                  <a:pt x="1165970" y="597477"/>
                  <a:pt x="1164152" y="588851"/>
                </a:cubicBezTo>
                <a:cubicBezTo>
                  <a:pt x="1162334" y="580227"/>
                  <a:pt x="1167856" y="571760"/>
                  <a:pt x="1176485" y="569942"/>
                </a:cubicBezTo>
                <a:close/>
                <a:moveTo>
                  <a:pt x="553953" y="568788"/>
                </a:moveTo>
                <a:cubicBezTo>
                  <a:pt x="561013" y="567299"/>
                  <a:pt x="567942" y="571814"/>
                  <a:pt x="569429" y="578871"/>
                </a:cubicBezTo>
                <a:cubicBezTo>
                  <a:pt x="570917" y="585929"/>
                  <a:pt x="566399" y="592856"/>
                  <a:pt x="559339" y="594344"/>
                </a:cubicBezTo>
                <a:cubicBezTo>
                  <a:pt x="552279" y="595831"/>
                  <a:pt x="545351" y="591317"/>
                  <a:pt x="543863" y="584259"/>
                </a:cubicBezTo>
                <a:cubicBezTo>
                  <a:pt x="542376" y="577202"/>
                  <a:pt x="546893" y="570275"/>
                  <a:pt x="553953" y="568788"/>
                </a:cubicBezTo>
                <a:close/>
                <a:moveTo>
                  <a:pt x="2765343" y="563134"/>
                </a:moveTo>
                <a:cubicBezTo>
                  <a:pt x="2778678" y="560324"/>
                  <a:pt x="2791766" y="568851"/>
                  <a:pt x="2794576" y="582182"/>
                </a:cubicBezTo>
                <a:cubicBezTo>
                  <a:pt x="2797385" y="595512"/>
                  <a:pt x="2788852" y="608596"/>
                  <a:pt x="2775516" y="611407"/>
                </a:cubicBezTo>
                <a:cubicBezTo>
                  <a:pt x="2762180" y="614218"/>
                  <a:pt x="2749092" y="605689"/>
                  <a:pt x="2746283" y="592360"/>
                </a:cubicBezTo>
                <a:cubicBezTo>
                  <a:pt x="2743474" y="579029"/>
                  <a:pt x="2752007" y="565945"/>
                  <a:pt x="2765343" y="563134"/>
                </a:cubicBezTo>
                <a:close/>
                <a:moveTo>
                  <a:pt x="2142801" y="561931"/>
                </a:moveTo>
                <a:cubicBezTo>
                  <a:pt x="2154568" y="559451"/>
                  <a:pt x="2166116" y="566976"/>
                  <a:pt x="2168595" y="578738"/>
                </a:cubicBezTo>
                <a:cubicBezTo>
                  <a:pt x="2171073" y="590500"/>
                  <a:pt x="2163544" y="602045"/>
                  <a:pt x="2151777" y="604525"/>
                </a:cubicBezTo>
                <a:cubicBezTo>
                  <a:pt x="2140011" y="607004"/>
                  <a:pt x="2128462" y="599480"/>
                  <a:pt x="2125984" y="587718"/>
                </a:cubicBezTo>
                <a:cubicBezTo>
                  <a:pt x="2123505" y="575956"/>
                  <a:pt x="2131035" y="564411"/>
                  <a:pt x="2142801" y="561931"/>
                </a:cubicBezTo>
                <a:close/>
                <a:moveTo>
                  <a:pt x="1520259" y="560727"/>
                </a:moveTo>
                <a:cubicBezTo>
                  <a:pt x="1530457" y="558578"/>
                  <a:pt x="1540465" y="565099"/>
                  <a:pt x="1542613" y="575293"/>
                </a:cubicBezTo>
                <a:cubicBezTo>
                  <a:pt x="1544761" y="585487"/>
                  <a:pt x="1538236" y="595492"/>
                  <a:pt x="1528038" y="597641"/>
                </a:cubicBezTo>
                <a:cubicBezTo>
                  <a:pt x="1517841" y="599791"/>
                  <a:pt x="1507832" y="593270"/>
                  <a:pt x="1505684" y="583075"/>
                </a:cubicBezTo>
                <a:cubicBezTo>
                  <a:pt x="1503536" y="572882"/>
                  <a:pt x="1510061" y="562876"/>
                  <a:pt x="1520259" y="560727"/>
                </a:cubicBezTo>
                <a:close/>
                <a:moveTo>
                  <a:pt x="897728" y="559573"/>
                </a:moveTo>
                <a:cubicBezTo>
                  <a:pt x="906356" y="557754"/>
                  <a:pt x="914825" y="563273"/>
                  <a:pt x="916643" y="571898"/>
                </a:cubicBezTo>
                <a:cubicBezTo>
                  <a:pt x="918461" y="580524"/>
                  <a:pt x="912939" y="588990"/>
                  <a:pt x="904310" y="590809"/>
                </a:cubicBezTo>
                <a:cubicBezTo>
                  <a:pt x="895681" y="592627"/>
                  <a:pt x="887213" y="587109"/>
                  <a:pt x="885395" y="578484"/>
                </a:cubicBezTo>
                <a:cubicBezTo>
                  <a:pt x="883577" y="569858"/>
                  <a:pt x="889099" y="561392"/>
                  <a:pt x="897728" y="559573"/>
                </a:cubicBezTo>
                <a:close/>
                <a:moveTo>
                  <a:pt x="2487772" y="558396"/>
                </a:moveTo>
                <a:cubicBezTo>
                  <a:pt x="2499538" y="555917"/>
                  <a:pt x="2511086" y="563441"/>
                  <a:pt x="2513565" y="575203"/>
                </a:cubicBezTo>
                <a:cubicBezTo>
                  <a:pt x="2516044" y="586965"/>
                  <a:pt x="2508514" y="598510"/>
                  <a:pt x="2496748" y="600990"/>
                </a:cubicBezTo>
                <a:cubicBezTo>
                  <a:pt x="2484981" y="603470"/>
                  <a:pt x="2473433" y="595945"/>
                  <a:pt x="2470954" y="584183"/>
                </a:cubicBezTo>
                <a:cubicBezTo>
                  <a:pt x="2468476" y="572421"/>
                  <a:pt x="2476005" y="560876"/>
                  <a:pt x="2487772" y="558396"/>
                </a:cubicBezTo>
                <a:close/>
                <a:moveTo>
                  <a:pt x="275186" y="558370"/>
                </a:moveTo>
                <a:cubicBezTo>
                  <a:pt x="282245" y="556883"/>
                  <a:pt x="289174" y="561397"/>
                  <a:pt x="290662" y="568454"/>
                </a:cubicBezTo>
                <a:cubicBezTo>
                  <a:pt x="292149" y="575511"/>
                  <a:pt x="287631" y="582438"/>
                  <a:pt x="280571" y="583926"/>
                </a:cubicBezTo>
                <a:cubicBezTo>
                  <a:pt x="273511" y="585414"/>
                  <a:pt x="266583" y="580899"/>
                  <a:pt x="265095" y="573842"/>
                </a:cubicBezTo>
                <a:cubicBezTo>
                  <a:pt x="263608" y="566785"/>
                  <a:pt x="268126" y="559858"/>
                  <a:pt x="275186" y="558370"/>
                </a:cubicBezTo>
                <a:close/>
                <a:moveTo>
                  <a:pt x="1865230" y="557193"/>
                </a:moveTo>
                <a:cubicBezTo>
                  <a:pt x="1875427" y="555043"/>
                  <a:pt x="1885436" y="561565"/>
                  <a:pt x="1887584" y="571758"/>
                </a:cubicBezTo>
                <a:cubicBezTo>
                  <a:pt x="1889733" y="581952"/>
                  <a:pt x="1883207" y="591958"/>
                  <a:pt x="1873010" y="594107"/>
                </a:cubicBezTo>
                <a:cubicBezTo>
                  <a:pt x="1862812" y="596256"/>
                  <a:pt x="1852803" y="589736"/>
                  <a:pt x="1850655" y="579542"/>
                </a:cubicBezTo>
                <a:cubicBezTo>
                  <a:pt x="1848506" y="569348"/>
                  <a:pt x="1855032" y="559342"/>
                  <a:pt x="1865230" y="557193"/>
                </a:cubicBezTo>
                <a:close/>
                <a:moveTo>
                  <a:pt x="1242687" y="555989"/>
                </a:moveTo>
                <a:cubicBezTo>
                  <a:pt x="1251316" y="554171"/>
                  <a:pt x="1259785" y="559689"/>
                  <a:pt x="1261603" y="568314"/>
                </a:cubicBezTo>
                <a:cubicBezTo>
                  <a:pt x="1263420" y="576940"/>
                  <a:pt x="1257899" y="585406"/>
                  <a:pt x="1249270" y="587225"/>
                </a:cubicBezTo>
                <a:cubicBezTo>
                  <a:pt x="1240642" y="589043"/>
                  <a:pt x="1232172" y="583525"/>
                  <a:pt x="1230355" y="574899"/>
                </a:cubicBezTo>
                <a:cubicBezTo>
                  <a:pt x="1228537" y="566274"/>
                  <a:pt x="1234059" y="557808"/>
                  <a:pt x="1242687" y="555989"/>
                </a:cubicBezTo>
                <a:close/>
                <a:moveTo>
                  <a:pt x="620156" y="554836"/>
                </a:moveTo>
                <a:cubicBezTo>
                  <a:pt x="627217" y="553347"/>
                  <a:pt x="634145" y="557862"/>
                  <a:pt x="635632" y="564919"/>
                </a:cubicBezTo>
                <a:cubicBezTo>
                  <a:pt x="637120" y="571977"/>
                  <a:pt x="632603" y="578904"/>
                  <a:pt x="625542" y="580391"/>
                </a:cubicBezTo>
                <a:cubicBezTo>
                  <a:pt x="618482" y="581879"/>
                  <a:pt x="611553" y="577365"/>
                  <a:pt x="610066" y="570307"/>
                </a:cubicBezTo>
                <a:cubicBezTo>
                  <a:pt x="608579" y="563250"/>
                  <a:pt x="613096" y="556323"/>
                  <a:pt x="620156" y="554836"/>
                </a:cubicBezTo>
                <a:close/>
                <a:moveTo>
                  <a:pt x="2831546" y="549182"/>
                </a:moveTo>
                <a:cubicBezTo>
                  <a:pt x="2844881" y="546372"/>
                  <a:pt x="2857969" y="554899"/>
                  <a:pt x="2860778" y="568230"/>
                </a:cubicBezTo>
                <a:cubicBezTo>
                  <a:pt x="2863588" y="581560"/>
                  <a:pt x="2855054" y="594644"/>
                  <a:pt x="2841718" y="597455"/>
                </a:cubicBezTo>
                <a:cubicBezTo>
                  <a:pt x="2828382" y="600266"/>
                  <a:pt x="2815295" y="591737"/>
                  <a:pt x="2812486" y="578407"/>
                </a:cubicBezTo>
                <a:cubicBezTo>
                  <a:pt x="2809677" y="565077"/>
                  <a:pt x="2818210" y="551992"/>
                  <a:pt x="2831546" y="549182"/>
                </a:cubicBezTo>
                <a:close/>
                <a:moveTo>
                  <a:pt x="2209004" y="547979"/>
                </a:moveTo>
                <a:cubicBezTo>
                  <a:pt x="2220770" y="545499"/>
                  <a:pt x="2232319" y="553024"/>
                  <a:pt x="2234798" y="564786"/>
                </a:cubicBezTo>
                <a:cubicBezTo>
                  <a:pt x="2237276" y="576548"/>
                  <a:pt x="2229746" y="588093"/>
                  <a:pt x="2217980" y="590573"/>
                </a:cubicBezTo>
                <a:cubicBezTo>
                  <a:pt x="2206214" y="593052"/>
                  <a:pt x="2194665" y="585528"/>
                  <a:pt x="2192186" y="573766"/>
                </a:cubicBezTo>
                <a:cubicBezTo>
                  <a:pt x="2189708" y="562004"/>
                  <a:pt x="2197238" y="550459"/>
                  <a:pt x="2209004" y="547979"/>
                </a:cubicBezTo>
                <a:close/>
                <a:moveTo>
                  <a:pt x="1586462" y="546775"/>
                </a:moveTo>
                <a:cubicBezTo>
                  <a:pt x="1596660" y="544625"/>
                  <a:pt x="1606668" y="551147"/>
                  <a:pt x="1608816" y="561341"/>
                </a:cubicBezTo>
                <a:cubicBezTo>
                  <a:pt x="1610964" y="571535"/>
                  <a:pt x="1604439" y="581540"/>
                  <a:pt x="1594241" y="583689"/>
                </a:cubicBezTo>
                <a:cubicBezTo>
                  <a:pt x="1584043" y="585838"/>
                  <a:pt x="1574035" y="579318"/>
                  <a:pt x="1571887" y="569124"/>
                </a:cubicBezTo>
                <a:cubicBezTo>
                  <a:pt x="1569739" y="558930"/>
                  <a:pt x="1576264" y="548924"/>
                  <a:pt x="1586462" y="546775"/>
                </a:cubicBezTo>
                <a:close/>
                <a:moveTo>
                  <a:pt x="963931" y="545621"/>
                </a:moveTo>
                <a:cubicBezTo>
                  <a:pt x="972559" y="543802"/>
                  <a:pt x="981028" y="549320"/>
                  <a:pt x="982845" y="557946"/>
                </a:cubicBezTo>
                <a:cubicBezTo>
                  <a:pt x="984663" y="566572"/>
                  <a:pt x="979141" y="575038"/>
                  <a:pt x="970513" y="576857"/>
                </a:cubicBezTo>
                <a:cubicBezTo>
                  <a:pt x="961884" y="578675"/>
                  <a:pt x="953416" y="573157"/>
                  <a:pt x="951598" y="564531"/>
                </a:cubicBezTo>
                <a:cubicBezTo>
                  <a:pt x="949780" y="555906"/>
                  <a:pt x="955302" y="547439"/>
                  <a:pt x="963931" y="545621"/>
                </a:cubicBezTo>
                <a:close/>
                <a:moveTo>
                  <a:pt x="2553974" y="544444"/>
                </a:moveTo>
                <a:cubicBezTo>
                  <a:pt x="2565741" y="541965"/>
                  <a:pt x="2577289" y="549489"/>
                  <a:pt x="2579768" y="561251"/>
                </a:cubicBezTo>
                <a:cubicBezTo>
                  <a:pt x="2582247" y="573013"/>
                  <a:pt x="2574717" y="584558"/>
                  <a:pt x="2562950" y="587038"/>
                </a:cubicBezTo>
                <a:cubicBezTo>
                  <a:pt x="2551184" y="589518"/>
                  <a:pt x="2539636" y="581993"/>
                  <a:pt x="2537157" y="570231"/>
                </a:cubicBezTo>
                <a:cubicBezTo>
                  <a:pt x="2534678" y="558469"/>
                  <a:pt x="2542208" y="546924"/>
                  <a:pt x="2553974" y="544444"/>
                </a:cubicBezTo>
                <a:close/>
                <a:moveTo>
                  <a:pt x="341388" y="544418"/>
                </a:moveTo>
                <a:cubicBezTo>
                  <a:pt x="348448" y="542930"/>
                  <a:pt x="355377" y="547445"/>
                  <a:pt x="356865" y="554501"/>
                </a:cubicBezTo>
                <a:cubicBezTo>
                  <a:pt x="358352" y="561559"/>
                  <a:pt x="353834" y="568486"/>
                  <a:pt x="346774" y="569974"/>
                </a:cubicBezTo>
                <a:cubicBezTo>
                  <a:pt x="339714" y="571462"/>
                  <a:pt x="332785" y="566947"/>
                  <a:pt x="331298" y="559890"/>
                </a:cubicBezTo>
                <a:cubicBezTo>
                  <a:pt x="329811" y="552832"/>
                  <a:pt x="334329" y="545906"/>
                  <a:pt x="341388" y="544418"/>
                </a:cubicBezTo>
                <a:close/>
                <a:moveTo>
                  <a:pt x="1931432" y="543241"/>
                </a:moveTo>
                <a:cubicBezTo>
                  <a:pt x="1941630" y="541091"/>
                  <a:pt x="1951639" y="547613"/>
                  <a:pt x="1953787" y="557806"/>
                </a:cubicBezTo>
                <a:cubicBezTo>
                  <a:pt x="1955936" y="568000"/>
                  <a:pt x="1949409" y="578006"/>
                  <a:pt x="1939212" y="580155"/>
                </a:cubicBezTo>
                <a:cubicBezTo>
                  <a:pt x="1929014" y="582304"/>
                  <a:pt x="1919006" y="575784"/>
                  <a:pt x="1916858" y="565589"/>
                </a:cubicBezTo>
                <a:cubicBezTo>
                  <a:pt x="1914709" y="555396"/>
                  <a:pt x="1921235" y="545390"/>
                  <a:pt x="1931432" y="543241"/>
                </a:cubicBezTo>
                <a:close/>
                <a:moveTo>
                  <a:pt x="1308890" y="542037"/>
                </a:moveTo>
                <a:cubicBezTo>
                  <a:pt x="1317519" y="540218"/>
                  <a:pt x="1325988" y="545737"/>
                  <a:pt x="1327806" y="554362"/>
                </a:cubicBezTo>
                <a:cubicBezTo>
                  <a:pt x="1329623" y="562987"/>
                  <a:pt x="1324102" y="571454"/>
                  <a:pt x="1315473" y="573273"/>
                </a:cubicBezTo>
                <a:cubicBezTo>
                  <a:pt x="1306845" y="575091"/>
                  <a:pt x="1298375" y="569573"/>
                  <a:pt x="1296558" y="560947"/>
                </a:cubicBezTo>
                <a:cubicBezTo>
                  <a:pt x="1294740" y="552322"/>
                  <a:pt x="1300262" y="543856"/>
                  <a:pt x="1308890" y="542037"/>
                </a:cubicBezTo>
                <a:close/>
                <a:moveTo>
                  <a:pt x="686359" y="540883"/>
                </a:moveTo>
                <a:cubicBezTo>
                  <a:pt x="693420" y="539395"/>
                  <a:pt x="700348" y="543909"/>
                  <a:pt x="701835" y="550967"/>
                </a:cubicBezTo>
                <a:cubicBezTo>
                  <a:pt x="703323" y="558024"/>
                  <a:pt x="698805" y="564951"/>
                  <a:pt x="691745" y="566439"/>
                </a:cubicBezTo>
                <a:cubicBezTo>
                  <a:pt x="684685" y="567927"/>
                  <a:pt x="677756" y="563413"/>
                  <a:pt x="676269" y="556355"/>
                </a:cubicBezTo>
                <a:cubicBezTo>
                  <a:pt x="674781" y="549298"/>
                  <a:pt x="679299" y="542371"/>
                  <a:pt x="686359" y="540883"/>
                </a:cubicBezTo>
                <a:close/>
                <a:moveTo>
                  <a:pt x="2897748" y="535230"/>
                </a:moveTo>
                <a:cubicBezTo>
                  <a:pt x="2911084" y="532419"/>
                  <a:pt x="2924172" y="540947"/>
                  <a:pt x="2926981" y="554278"/>
                </a:cubicBezTo>
                <a:cubicBezTo>
                  <a:pt x="2929790" y="567608"/>
                  <a:pt x="2921258" y="580693"/>
                  <a:pt x="2907922" y="583503"/>
                </a:cubicBezTo>
                <a:cubicBezTo>
                  <a:pt x="2894586" y="586313"/>
                  <a:pt x="2881498" y="577785"/>
                  <a:pt x="2878689" y="564455"/>
                </a:cubicBezTo>
                <a:cubicBezTo>
                  <a:pt x="2875880" y="551125"/>
                  <a:pt x="2884413" y="538040"/>
                  <a:pt x="2897748" y="535230"/>
                </a:cubicBezTo>
                <a:close/>
                <a:moveTo>
                  <a:pt x="2275206" y="534027"/>
                </a:moveTo>
                <a:cubicBezTo>
                  <a:pt x="2286973" y="531547"/>
                  <a:pt x="2298522" y="539071"/>
                  <a:pt x="2301000" y="550834"/>
                </a:cubicBezTo>
                <a:cubicBezTo>
                  <a:pt x="2303478" y="562595"/>
                  <a:pt x="2295949" y="574141"/>
                  <a:pt x="2284182" y="576620"/>
                </a:cubicBezTo>
                <a:cubicBezTo>
                  <a:pt x="2272416" y="579100"/>
                  <a:pt x="2260868" y="571576"/>
                  <a:pt x="2258389" y="559814"/>
                </a:cubicBezTo>
                <a:cubicBezTo>
                  <a:pt x="2255910" y="548052"/>
                  <a:pt x="2263440" y="536507"/>
                  <a:pt x="2275206" y="534027"/>
                </a:cubicBezTo>
                <a:close/>
                <a:moveTo>
                  <a:pt x="1652665" y="532823"/>
                </a:moveTo>
                <a:cubicBezTo>
                  <a:pt x="1662863" y="530674"/>
                  <a:pt x="1672871" y="537196"/>
                  <a:pt x="1675019" y="547389"/>
                </a:cubicBezTo>
                <a:cubicBezTo>
                  <a:pt x="1677168" y="557583"/>
                  <a:pt x="1670642" y="567589"/>
                  <a:pt x="1660444" y="569738"/>
                </a:cubicBezTo>
                <a:cubicBezTo>
                  <a:pt x="1650247" y="571887"/>
                  <a:pt x="1640238" y="565366"/>
                  <a:pt x="1638090" y="555172"/>
                </a:cubicBezTo>
                <a:cubicBezTo>
                  <a:pt x="1635942" y="544978"/>
                  <a:pt x="1642468" y="534972"/>
                  <a:pt x="1652665" y="532823"/>
                </a:cubicBezTo>
                <a:close/>
                <a:moveTo>
                  <a:pt x="1033407" y="530979"/>
                </a:moveTo>
                <a:cubicBezTo>
                  <a:pt x="1042036" y="529160"/>
                  <a:pt x="1050504" y="534678"/>
                  <a:pt x="1052322" y="543304"/>
                </a:cubicBezTo>
                <a:cubicBezTo>
                  <a:pt x="1054140" y="551930"/>
                  <a:pt x="1048618" y="560396"/>
                  <a:pt x="1039989" y="562215"/>
                </a:cubicBezTo>
                <a:cubicBezTo>
                  <a:pt x="1031361" y="564033"/>
                  <a:pt x="1022892" y="558515"/>
                  <a:pt x="1021074" y="549890"/>
                </a:cubicBezTo>
                <a:cubicBezTo>
                  <a:pt x="1019256" y="541263"/>
                  <a:pt x="1024778" y="532797"/>
                  <a:pt x="1033407" y="530979"/>
                </a:cubicBezTo>
                <a:close/>
                <a:moveTo>
                  <a:pt x="2620177" y="530492"/>
                </a:moveTo>
                <a:cubicBezTo>
                  <a:pt x="2631944" y="528012"/>
                  <a:pt x="2643492" y="535537"/>
                  <a:pt x="2645971" y="547299"/>
                </a:cubicBezTo>
                <a:cubicBezTo>
                  <a:pt x="2648450" y="559061"/>
                  <a:pt x="2640920" y="570606"/>
                  <a:pt x="2629154" y="573086"/>
                </a:cubicBezTo>
                <a:cubicBezTo>
                  <a:pt x="2617387" y="575565"/>
                  <a:pt x="2605838" y="568041"/>
                  <a:pt x="2603360" y="556279"/>
                </a:cubicBezTo>
                <a:cubicBezTo>
                  <a:pt x="2600881" y="544517"/>
                  <a:pt x="2608410" y="532972"/>
                  <a:pt x="2620177" y="530492"/>
                </a:cubicBezTo>
                <a:close/>
                <a:moveTo>
                  <a:pt x="407591" y="530466"/>
                </a:moveTo>
                <a:cubicBezTo>
                  <a:pt x="414651" y="528978"/>
                  <a:pt x="421580" y="533492"/>
                  <a:pt x="423068" y="540549"/>
                </a:cubicBezTo>
                <a:cubicBezTo>
                  <a:pt x="424555" y="547607"/>
                  <a:pt x="420037" y="554534"/>
                  <a:pt x="412977" y="556022"/>
                </a:cubicBezTo>
                <a:cubicBezTo>
                  <a:pt x="405917" y="557510"/>
                  <a:pt x="398988" y="552995"/>
                  <a:pt x="397501" y="545937"/>
                </a:cubicBezTo>
                <a:cubicBezTo>
                  <a:pt x="396014" y="538881"/>
                  <a:pt x="400531" y="531954"/>
                  <a:pt x="407591" y="530466"/>
                </a:cubicBezTo>
                <a:close/>
                <a:moveTo>
                  <a:pt x="1997635" y="529289"/>
                </a:moveTo>
                <a:cubicBezTo>
                  <a:pt x="2007833" y="527139"/>
                  <a:pt x="2017842" y="533661"/>
                  <a:pt x="2019990" y="543854"/>
                </a:cubicBezTo>
                <a:cubicBezTo>
                  <a:pt x="2022138" y="554048"/>
                  <a:pt x="2015612" y="564054"/>
                  <a:pt x="2005415" y="566203"/>
                </a:cubicBezTo>
                <a:cubicBezTo>
                  <a:pt x="1995217" y="568352"/>
                  <a:pt x="1985209" y="561831"/>
                  <a:pt x="1983061" y="551637"/>
                </a:cubicBezTo>
                <a:cubicBezTo>
                  <a:pt x="1980912" y="541444"/>
                  <a:pt x="1987438" y="531438"/>
                  <a:pt x="1997635" y="529289"/>
                </a:cubicBezTo>
                <a:close/>
                <a:moveTo>
                  <a:pt x="1375093" y="528085"/>
                </a:moveTo>
                <a:cubicBezTo>
                  <a:pt x="1383722" y="526266"/>
                  <a:pt x="1392191" y="531784"/>
                  <a:pt x="1394009" y="540410"/>
                </a:cubicBezTo>
                <a:cubicBezTo>
                  <a:pt x="1395826" y="549035"/>
                  <a:pt x="1390305" y="557502"/>
                  <a:pt x="1381676" y="559321"/>
                </a:cubicBezTo>
                <a:cubicBezTo>
                  <a:pt x="1373047" y="561139"/>
                  <a:pt x="1364578" y="555620"/>
                  <a:pt x="1362761" y="546995"/>
                </a:cubicBezTo>
                <a:cubicBezTo>
                  <a:pt x="1360943" y="538370"/>
                  <a:pt x="1366465" y="529903"/>
                  <a:pt x="1375093" y="528085"/>
                </a:cubicBezTo>
                <a:close/>
                <a:moveTo>
                  <a:pt x="752562" y="526931"/>
                </a:moveTo>
                <a:cubicBezTo>
                  <a:pt x="759622" y="525443"/>
                  <a:pt x="766551" y="529957"/>
                  <a:pt x="768038" y="537015"/>
                </a:cubicBezTo>
                <a:cubicBezTo>
                  <a:pt x="769525" y="544072"/>
                  <a:pt x="765008" y="550999"/>
                  <a:pt x="757948" y="552487"/>
                </a:cubicBezTo>
                <a:cubicBezTo>
                  <a:pt x="750888" y="553975"/>
                  <a:pt x="743959" y="549460"/>
                  <a:pt x="742472" y="542403"/>
                </a:cubicBezTo>
                <a:cubicBezTo>
                  <a:pt x="740984" y="535346"/>
                  <a:pt x="745502" y="528419"/>
                  <a:pt x="752562" y="526931"/>
                </a:cubicBezTo>
                <a:close/>
                <a:moveTo>
                  <a:pt x="2963951" y="521278"/>
                </a:moveTo>
                <a:lnTo>
                  <a:pt x="2966964" y="521841"/>
                </a:lnTo>
                <a:lnTo>
                  <a:pt x="2966964" y="568212"/>
                </a:lnTo>
                <a:cubicBezTo>
                  <a:pt x="2956293" y="569037"/>
                  <a:pt x="2947181" y="561364"/>
                  <a:pt x="2944892" y="550503"/>
                </a:cubicBezTo>
                <a:cubicBezTo>
                  <a:pt x="2942082" y="537173"/>
                  <a:pt x="2950616" y="524088"/>
                  <a:pt x="2963951" y="521278"/>
                </a:cubicBezTo>
                <a:close/>
                <a:moveTo>
                  <a:pt x="2341409" y="520075"/>
                </a:moveTo>
                <a:cubicBezTo>
                  <a:pt x="2353176" y="517595"/>
                  <a:pt x="2364724" y="525119"/>
                  <a:pt x="2367203" y="536882"/>
                </a:cubicBezTo>
                <a:cubicBezTo>
                  <a:pt x="2369682" y="548643"/>
                  <a:pt x="2362152" y="560188"/>
                  <a:pt x="2350385" y="562668"/>
                </a:cubicBezTo>
                <a:cubicBezTo>
                  <a:pt x="2338619" y="565148"/>
                  <a:pt x="2327071" y="557623"/>
                  <a:pt x="2324592" y="545862"/>
                </a:cubicBezTo>
                <a:cubicBezTo>
                  <a:pt x="2322113" y="534099"/>
                  <a:pt x="2329642" y="522554"/>
                  <a:pt x="2341409" y="520075"/>
                </a:cubicBezTo>
                <a:close/>
                <a:moveTo>
                  <a:pt x="1718868" y="518871"/>
                </a:moveTo>
                <a:cubicBezTo>
                  <a:pt x="1729065" y="516722"/>
                  <a:pt x="1739074" y="523244"/>
                  <a:pt x="1741222" y="533437"/>
                </a:cubicBezTo>
                <a:cubicBezTo>
                  <a:pt x="1743370" y="543631"/>
                  <a:pt x="1736845" y="553636"/>
                  <a:pt x="1726647" y="555785"/>
                </a:cubicBezTo>
                <a:cubicBezTo>
                  <a:pt x="1716450" y="557934"/>
                  <a:pt x="1706441" y="551414"/>
                  <a:pt x="1704293" y="541220"/>
                </a:cubicBezTo>
                <a:cubicBezTo>
                  <a:pt x="1702145" y="531026"/>
                  <a:pt x="1708670" y="521020"/>
                  <a:pt x="1718868" y="518871"/>
                </a:cubicBezTo>
                <a:close/>
                <a:moveTo>
                  <a:pt x="1096336" y="517716"/>
                </a:moveTo>
                <a:cubicBezTo>
                  <a:pt x="1104965" y="515898"/>
                  <a:pt x="1113433" y="521416"/>
                  <a:pt x="1115251" y="530042"/>
                </a:cubicBezTo>
                <a:cubicBezTo>
                  <a:pt x="1117069" y="538667"/>
                  <a:pt x="1111547" y="547133"/>
                  <a:pt x="1102918" y="548952"/>
                </a:cubicBezTo>
                <a:cubicBezTo>
                  <a:pt x="1094290" y="550771"/>
                  <a:pt x="1085821" y="545253"/>
                  <a:pt x="1084003" y="536627"/>
                </a:cubicBezTo>
                <a:cubicBezTo>
                  <a:pt x="1082185" y="528001"/>
                  <a:pt x="1087707" y="519535"/>
                  <a:pt x="1096336" y="517716"/>
                </a:cubicBezTo>
                <a:close/>
                <a:moveTo>
                  <a:pt x="473794" y="516514"/>
                </a:moveTo>
                <a:cubicBezTo>
                  <a:pt x="480854" y="515026"/>
                  <a:pt x="487783" y="519540"/>
                  <a:pt x="489270" y="526597"/>
                </a:cubicBezTo>
                <a:cubicBezTo>
                  <a:pt x="490757" y="533655"/>
                  <a:pt x="486240" y="540582"/>
                  <a:pt x="479180" y="542070"/>
                </a:cubicBezTo>
                <a:cubicBezTo>
                  <a:pt x="472120" y="543557"/>
                  <a:pt x="465191" y="539043"/>
                  <a:pt x="463704" y="531985"/>
                </a:cubicBezTo>
                <a:cubicBezTo>
                  <a:pt x="462217" y="524929"/>
                  <a:pt x="466734" y="518002"/>
                  <a:pt x="473794" y="516514"/>
                </a:cubicBezTo>
                <a:close/>
                <a:moveTo>
                  <a:pt x="2689654" y="515850"/>
                </a:moveTo>
                <a:cubicBezTo>
                  <a:pt x="2701421" y="513370"/>
                  <a:pt x="2712969" y="520895"/>
                  <a:pt x="2715448" y="532657"/>
                </a:cubicBezTo>
                <a:cubicBezTo>
                  <a:pt x="2717927" y="544418"/>
                  <a:pt x="2710397" y="555964"/>
                  <a:pt x="2698630" y="558443"/>
                </a:cubicBezTo>
                <a:cubicBezTo>
                  <a:pt x="2686864" y="560923"/>
                  <a:pt x="2675316" y="553399"/>
                  <a:pt x="2672837" y="541637"/>
                </a:cubicBezTo>
                <a:cubicBezTo>
                  <a:pt x="2670359" y="529875"/>
                  <a:pt x="2677888" y="518330"/>
                  <a:pt x="2689654" y="515850"/>
                </a:cubicBezTo>
                <a:close/>
                <a:moveTo>
                  <a:pt x="2063838" y="515336"/>
                </a:moveTo>
                <a:cubicBezTo>
                  <a:pt x="2074036" y="513187"/>
                  <a:pt x="2084045" y="519708"/>
                  <a:pt x="2086193" y="529902"/>
                </a:cubicBezTo>
                <a:cubicBezTo>
                  <a:pt x="2088341" y="540096"/>
                  <a:pt x="2081815" y="550102"/>
                  <a:pt x="2071618" y="552251"/>
                </a:cubicBezTo>
                <a:cubicBezTo>
                  <a:pt x="2061420" y="554400"/>
                  <a:pt x="2051412" y="547879"/>
                  <a:pt x="2049264" y="537685"/>
                </a:cubicBezTo>
                <a:cubicBezTo>
                  <a:pt x="2047116" y="527491"/>
                  <a:pt x="2053641" y="517485"/>
                  <a:pt x="2063838" y="515336"/>
                </a:cubicBezTo>
                <a:close/>
                <a:moveTo>
                  <a:pt x="1441296" y="514132"/>
                </a:moveTo>
                <a:cubicBezTo>
                  <a:pt x="1449925" y="512314"/>
                  <a:pt x="1458394" y="517832"/>
                  <a:pt x="1460212" y="526458"/>
                </a:cubicBezTo>
                <a:cubicBezTo>
                  <a:pt x="1462029" y="535083"/>
                  <a:pt x="1456508" y="543550"/>
                  <a:pt x="1447879" y="545369"/>
                </a:cubicBezTo>
                <a:cubicBezTo>
                  <a:pt x="1439250" y="547187"/>
                  <a:pt x="1430781" y="541668"/>
                  <a:pt x="1428964" y="533043"/>
                </a:cubicBezTo>
                <a:cubicBezTo>
                  <a:pt x="1427146" y="524417"/>
                  <a:pt x="1432668" y="515951"/>
                  <a:pt x="1441296" y="514132"/>
                </a:cubicBezTo>
                <a:close/>
                <a:moveTo>
                  <a:pt x="818765" y="512978"/>
                </a:moveTo>
                <a:cubicBezTo>
                  <a:pt x="825825" y="511491"/>
                  <a:pt x="832754" y="516006"/>
                  <a:pt x="834241" y="523062"/>
                </a:cubicBezTo>
                <a:cubicBezTo>
                  <a:pt x="835728" y="530120"/>
                  <a:pt x="831211" y="537047"/>
                  <a:pt x="824151" y="538535"/>
                </a:cubicBezTo>
                <a:cubicBezTo>
                  <a:pt x="817091" y="540023"/>
                  <a:pt x="810161" y="535508"/>
                  <a:pt x="808674" y="528451"/>
                </a:cubicBezTo>
                <a:cubicBezTo>
                  <a:pt x="807187" y="521393"/>
                  <a:pt x="811705" y="514467"/>
                  <a:pt x="818765" y="512978"/>
                </a:cubicBezTo>
                <a:close/>
                <a:moveTo>
                  <a:pt x="2407613" y="506122"/>
                </a:moveTo>
                <a:cubicBezTo>
                  <a:pt x="2419379" y="503643"/>
                  <a:pt x="2430927" y="511167"/>
                  <a:pt x="2433406" y="522929"/>
                </a:cubicBezTo>
                <a:cubicBezTo>
                  <a:pt x="2435884" y="534691"/>
                  <a:pt x="2428355" y="546236"/>
                  <a:pt x="2416589" y="548716"/>
                </a:cubicBezTo>
                <a:cubicBezTo>
                  <a:pt x="2404822" y="551196"/>
                  <a:pt x="2393274" y="543671"/>
                  <a:pt x="2390795" y="531910"/>
                </a:cubicBezTo>
                <a:cubicBezTo>
                  <a:pt x="2388316" y="520147"/>
                  <a:pt x="2395846" y="508602"/>
                  <a:pt x="2407613" y="506122"/>
                </a:cubicBezTo>
                <a:close/>
                <a:moveTo>
                  <a:pt x="1785071" y="504919"/>
                </a:moveTo>
                <a:cubicBezTo>
                  <a:pt x="1795268" y="502769"/>
                  <a:pt x="1805277" y="509291"/>
                  <a:pt x="1807425" y="519484"/>
                </a:cubicBezTo>
                <a:cubicBezTo>
                  <a:pt x="1809573" y="529679"/>
                  <a:pt x="1803048" y="539684"/>
                  <a:pt x="1792850" y="541833"/>
                </a:cubicBezTo>
                <a:cubicBezTo>
                  <a:pt x="1782653" y="543982"/>
                  <a:pt x="1772644" y="537462"/>
                  <a:pt x="1770495" y="527268"/>
                </a:cubicBezTo>
                <a:cubicBezTo>
                  <a:pt x="1768348" y="517074"/>
                  <a:pt x="1774873" y="507068"/>
                  <a:pt x="1785071" y="504919"/>
                </a:cubicBezTo>
                <a:close/>
                <a:moveTo>
                  <a:pt x="1162538" y="503765"/>
                </a:moveTo>
                <a:cubicBezTo>
                  <a:pt x="1171167" y="501946"/>
                  <a:pt x="1179636" y="507464"/>
                  <a:pt x="1181454" y="516090"/>
                </a:cubicBezTo>
                <a:cubicBezTo>
                  <a:pt x="1183271" y="524715"/>
                  <a:pt x="1177750" y="533181"/>
                  <a:pt x="1169121" y="535000"/>
                </a:cubicBezTo>
                <a:cubicBezTo>
                  <a:pt x="1160493" y="536819"/>
                  <a:pt x="1152024" y="531300"/>
                  <a:pt x="1150206" y="522675"/>
                </a:cubicBezTo>
                <a:cubicBezTo>
                  <a:pt x="1148388" y="514050"/>
                  <a:pt x="1153910" y="505583"/>
                  <a:pt x="1162538" y="503765"/>
                </a:cubicBezTo>
                <a:close/>
                <a:moveTo>
                  <a:pt x="2752583" y="502588"/>
                </a:moveTo>
                <a:cubicBezTo>
                  <a:pt x="2764349" y="500108"/>
                  <a:pt x="2775898" y="507632"/>
                  <a:pt x="2778376" y="519395"/>
                </a:cubicBezTo>
                <a:cubicBezTo>
                  <a:pt x="2780855" y="531156"/>
                  <a:pt x="2773326" y="542702"/>
                  <a:pt x="2761559" y="545181"/>
                </a:cubicBezTo>
                <a:cubicBezTo>
                  <a:pt x="2749793" y="547661"/>
                  <a:pt x="2738245" y="540137"/>
                  <a:pt x="2735766" y="528375"/>
                </a:cubicBezTo>
                <a:cubicBezTo>
                  <a:pt x="2733288" y="516613"/>
                  <a:pt x="2740817" y="505067"/>
                  <a:pt x="2752583" y="502588"/>
                </a:cubicBezTo>
                <a:close/>
                <a:moveTo>
                  <a:pt x="539997" y="502562"/>
                </a:moveTo>
                <a:cubicBezTo>
                  <a:pt x="547057" y="501073"/>
                  <a:pt x="553986" y="505588"/>
                  <a:pt x="555473" y="512645"/>
                </a:cubicBezTo>
                <a:cubicBezTo>
                  <a:pt x="556960" y="519703"/>
                  <a:pt x="552442" y="526630"/>
                  <a:pt x="545382" y="528118"/>
                </a:cubicBezTo>
                <a:cubicBezTo>
                  <a:pt x="538322" y="529605"/>
                  <a:pt x="531394" y="525091"/>
                  <a:pt x="529906" y="518033"/>
                </a:cubicBezTo>
                <a:cubicBezTo>
                  <a:pt x="528420" y="510976"/>
                  <a:pt x="532937" y="504049"/>
                  <a:pt x="539997" y="502562"/>
                </a:cubicBezTo>
                <a:close/>
                <a:moveTo>
                  <a:pt x="2130041" y="501384"/>
                </a:moveTo>
                <a:cubicBezTo>
                  <a:pt x="2140239" y="499235"/>
                  <a:pt x="2150247" y="505756"/>
                  <a:pt x="2152396" y="515950"/>
                </a:cubicBezTo>
                <a:cubicBezTo>
                  <a:pt x="2154544" y="526144"/>
                  <a:pt x="2148018" y="536149"/>
                  <a:pt x="2137820" y="538299"/>
                </a:cubicBezTo>
                <a:cubicBezTo>
                  <a:pt x="2127623" y="540448"/>
                  <a:pt x="2117615" y="533926"/>
                  <a:pt x="2115467" y="523732"/>
                </a:cubicBezTo>
                <a:cubicBezTo>
                  <a:pt x="2113318" y="513539"/>
                  <a:pt x="2119843" y="503533"/>
                  <a:pt x="2130041" y="501384"/>
                </a:cubicBezTo>
                <a:close/>
                <a:moveTo>
                  <a:pt x="1507499" y="500180"/>
                </a:moveTo>
                <a:cubicBezTo>
                  <a:pt x="1516128" y="498362"/>
                  <a:pt x="1524596" y="503880"/>
                  <a:pt x="1526414" y="512506"/>
                </a:cubicBezTo>
                <a:cubicBezTo>
                  <a:pt x="1528232" y="521130"/>
                  <a:pt x="1522710" y="529598"/>
                  <a:pt x="1514081" y="531416"/>
                </a:cubicBezTo>
                <a:cubicBezTo>
                  <a:pt x="1505453" y="533235"/>
                  <a:pt x="1496984" y="527716"/>
                  <a:pt x="1495167" y="519091"/>
                </a:cubicBezTo>
                <a:cubicBezTo>
                  <a:pt x="1493349" y="510465"/>
                  <a:pt x="1498871" y="501999"/>
                  <a:pt x="1507499" y="500180"/>
                </a:cubicBezTo>
                <a:close/>
                <a:moveTo>
                  <a:pt x="884968" y="499026"/>
                </a:moveTo>
                <a:cubicBezTo>
                  <a:pt x="892028" y="497539"/>
                  <a:pt x="898957" y="502053"/>
                  <a:pt x="900444" y="509110"/>
                </a:cubicBezTo>
                <a:cubicBezTo>
                  <a:pt x="901931" y="516168"/>
                  <a:pt x="897413" y="523095"/>
                  <a:pt x="890354" y="524583"/>
                </a:cubicBezTo>
                <a:cubicBezTo>
                  <a:pt x="883294" y="526070"/>
                  <a:pt x="876364" y="521556"/>
                  <a:pt x="874877" y="514498"/>
                </a:cubicBezTo>
                <a:cubicBezTo>
                  <a:pt x="873390" y="507441"/>
                  <a:pt x="877908" y="500515"/>
                  <a:pt x="884968" y="499026"/>
                </a:cubicBezTo>
                <a:close/>
                <a:moveTo>
                  <a:pt x="2473816" y="492170"/>
                </a:moveTo>
                <a:cubicBezTo>
                  <a:pt x="2485582" y="489691"/>
                  <a:pt x="2497130" y="497215"/>
                  <a:pt x="2499609" y="508977"/>
                </a:cubicBezTo>
                <a:cubicBezTo>
                  <a:pt x="2502087" y="520739"/>
                  <a:pt x="2494558" y="532284"/>
                  <a:pt x="2482792" y="534764"/>
                </a:cubicBezTo>
                <a:cubicBezTo>
                  <a:pt x="2471024" y="537244"/>
                  <a:pt x="2459476" y="529719"/>
                  <a:pt x="2456998" y="517957"/>
                </a:cubicBezTo>
                <a:cubicBezTo>
                  <a:pt x="2454519" y="506195"/>
                  <a:pt x="2462048" y="494650"/>
                  <a:pt x="2473816" y="492170"/>
                </a:cubicBezTo>
                <a:close/>
                <a:moveTo>
                  <a:pt x="1851274" y="490967"/>
                </a:moveTo>
                <a:cubicBezTo>
                  <a:pt x="1861471" y="488818"/>
                  <a:pt x="1871480" y="495339"/>
                  <a:pt x="1873628" y="505532"/>
                </a:cubicBezTo>
                <a:cubicBezTo>
                  <a:pt x="1875776" y="515726"/>
                  <a:pt x="1869250" y="525732"/>
                  <a:pt x="1859053" y="527881"/>
                </a:cubicBezTo>
                <a:cubicBezTo>
                  <a:pt x="1848855" y="530031"/>
                  <a:pt x="1838847" y="523510"/>
                  <a:pt x="1836698" y="513316"/>
                </a:cubicBezTo>
                <a:cubicBezTo>
                  <a:pt x="1834550" y="503122"/>
                  <a:pt x="1841076" y="493116"/>
                  <a:pt x="1851274" y="490967"/>
                </a:cubicBezTo>
                <a:close/>
                <a:moveTo>
                  <a:pt x="1228741" y="489812"/>
                </a:moveTo>
                <a:cubicBezTo>
                  <a:pt x="1237370" y="487994"/>
                  <a:pt x="1245839" y="493512"/>
                  <a:pt x="1247657" y="502138"/>
                </a:cubicBezTo>
                <a:cubicBezTo>
                  <a:pt x="1249474" y="510763"/>
                  <a:pt x="1243953" y="519229"/>
                  <a:pt x="1235324" y="521048"/>
                </a:cubicBezTo>
                <a:cubicBezTo>
                  <a:pt x="1226696" y="522866"/>
                  <a:pt x="1218227" y="517348"/>
                  <a:pt x="1216409" y="508723"/>
                </a:cubicBezTo>
                <a:cubicBezTo>
                  <a:pt x="1214591" y="500097"/>
                  <a:pt x="1220113" y="491631"/>
                  <a:pt x="1228741" y="489812"/>
                </a:cubicBezTo>
                <a:close/>
                <a:moveTo>
                  <a:pt x="2818786" y="488636"/>
                </a:moveTo>
                <a:cubicBezTo>
                  <a:pt x="2830552" y="486155"/>
                  <a:pt x="2842100" y="493680"/>
                  <a:pt x="2844579" y="505443"/>
                </a:cubicBezTo>
                <a:cubicBezTo>
                  <a:pt x="2847058" y="517204"/>
                  <a:pt x="2839529" y="528749"/>
                  <a:pt x="2827762" y="531229"/>
                </a:cubicBezTo>
                <a:cubicBezTo>
                  <a:pt x="2815996" y="533709"/>
                  <a:pt x="2804448" y="526184"/>
                  <a:pt x="2801969" y="514423"/>
                </a:cubicBezTo>
                <a:cubicBezTo>
                  <a:pt x="2799490" y="502660"/>
                  <a:pt x="2807020" y="491115"/>
                  <a:pt x="2818786" y="488636"/>
                </a:cubicBezTo>
                <a:close/>
                <a:moveTo>
                  <a:pt x="606200" y="488609"/>
                </a:moveTo>
                <a:cubicBezTo>
                  <a:pt x="613260" y="487121"/>
                  <a:pt x="620189" y="491636"/>
                  <a:pt x="621676" y="498693"/>
                </a:cubicBezTo>
                <a:cubicBezTo>
                  <a:pt x="623163" y="505751"/>
                  <a:pt x="618646" y="512678"/>
                  <a:pt x="611585" y="514165"/>
                </a:cubicBezTo>
                <a:cubicBezTo>
                  <a:pt x="604525" y="515653"/>
                  <a:pt x="597597" y="511139"/>
                  <a:pt x="596109" y="504081"/>
                </a:cubicBezTo>
                <a:cubicBezTo>
                  <a:pt x="594622" y="497024"/>
                  <a:pt x="599139" y="490097"/>
                  <a:pt x="606200" y="488609"/>
                </a:cubicBezTo>
                <a:close/>
                <a:moveTo>
                  <a:pt x="2196244" y="487432"/>
                </a:moveTo>
                <a:cubicBezTo>
                  <a:pt x="2206442" y="485282"/>
                  <a:pt x="2216450" y="491804"/>
                  <a:pt x="2218598" y="501998"/>
                </a:cubicBezTo>
                <a:cubicBezTo>
                  <a:pt x="2220747" y="512192"/>
                  <a:pt x="2214221" y="522197"/>
                  <a:pt x="2204023" y="524346"/>
                </a:cubicBezTo>
                <a:cubicBezTo>
                  <a:pt x="2193826" y="526495"/>
                  <a:pt x="2183817" y="519974"/>
                  <a:pt x="2181670" y="509780"/>
                </a:cubicBezTo>
                <a:cubicBezTo>
                  <a:pt x="2179521" y="499587"/>
                  <a:pt x="2186046" y="489581"/>
                  <a:pt x="2196244" y="487432"/>
                </a:cubicBezTo>
                <a:close/>
                <a:moveTo>
                  <a:pt x="1573702" y="486228"/>
                </a:moveTo>
                <a:cubicBezTo>
                  <a:pt x="1582331" y="484410"/>
                  <a:pt x="1590799" y="489928"/>
                  <a:pt x="1592617" y="498553"/>
                </a:cubicBezTo>
                <a:cubicBezTo>
                  <a:pt x="1594435" y="507178"/>
                  <a:pt x="1588914" y="515645"/>
                  <a:pt x="1580284" y="517464"/>
                </a:cubicBezTo>
                <a:cubicBezTo>
                  <a:pt x="1571656" y="519283"/>
                  <a:pt x="1563187" y="513764"/>
                  <a:pt x="1561369" y="505139"/>
                </a:cubicBezTo>
                <a:cubicBezTo>
                  <a:pt x="1559551" y="496513"/>
                  <a:pt x="1565073" y="488047"/>
                  <a:pt x="1573702" y="486228"/>
                </a:cubicBezTo>
                <a:close/>
                <a:moveTo>
                  <a:pt x="951171" y="485074"/>
                </a:moveTo>
                <a:cubicBezTo>
                  <a:pt x="958231" y="483586"/>
                  <a:pt x="965159" y="488101"/>
                  <a:pt x="966646" y="495158"/>
                </a:cubicBezTo>
                <a:cubicBezTo>
                  <a:pt x="968134" y="502216"/>
                  <a:pt x="963616" y="509142"/>
                  <a:pt x="956557" y="510631"/>
                </a:cubicBezTo>
                <a:cubicBezTo>
                  <a:pt x="949496" y="512118"/>
                  <a:pt x="942567" y="507604"/>
                  <a:pt x="941080" y="500546"/>
                </a:cubicBezTo>
                <a:cubicBezTo>
                  <a:pt x="939593" y="493489"/>
                  <a:pt x="944111" y="486562"/>
                  <a:pt x="951171" y="485074"/>
                </a:cubicBezTo>
                <a:close/>
                <a:moveTo>
                  <a:pt x="2540018" y="478218"/>
                </a:moveTo>
                <a:cubicBezTo>
                  <a:pt x="2551785" y="475738"/>
                  <a:pt x="2563333" y="483263"/>
                  <a:pt x="2565811" y="495025"/>
                </a:cubicBezTo>
                <a:cubicBezTo>
                  <a:pt x="2568290" y="506787"/>
                  <a:pt x="2560761" y="518332"/>
                  <a:pt x="2548994" y="520812"/>
                </a:cubicBezTo>
                <a:cubicBezTo>
                  <a:pt x="2537227" y="523291"/>
                  <a:pt x="2525680" y="515767"/>
                  <a:pt x="2523200" y="504005"/>
                </a:cubicBezTo>
                <a:cubicBezTo>
                  <a:pt x="2520722" y="492243"/>
                  <a:pt x="2528251" y="480698"/>
                  <a:pt x="2540018" y="478218"/>
                </a:cubicBezTo>
                <a:close/>
                <a:moveTo>
                  <a:pt x="1917476" y="477015"/>
                </a:moveTo>
                <a:cubicBezTo>
                  <a:pt x="1927674" y="474866"/>
                  <a:pt x="1937683" y="481387"/>
                  <a:pt x="1939831" y="491580"/>
                </a:cubicBezTo>
                <a:cubicBezTo>
                  <a:pt x="1941979" y="501774"/>
                  <a:pt x="1935453" y="511780"/>
                  <a:pt x="1925256" y="513929"/>
                </a:cubicBezTo>
                <a:cubicBezTo>
                  <a:pt x="1915058" y="516078"/>
                  <a:pt x="1905049" y="509557"/>
                  <a:pt x="1902901" y="499363"/>
                </a:cubicBezTo>
                <a:cubicBezTo>
                  <a:pt x="1900753" y="489170"/>
                  <a:pt x="1907279" y="479164"/>
                  <a:pt x="1917476" y="477015"/>
                </a:cubicBezTo>
                <a:close/>
                <a:moveTo>
                  <a:pt x="1294944" y="475860"/>
                </a:moveTo>
                <a:cubicBezTo>
                  <a:pt x="1303573" y="474041"/>
                  <a:pt x="1312042" y="479560"/>
                  <a:pt x="1313860" y="488186"/>
                </a:cubicBezTo>
                <a:cubicBezTo>
                  <a:pt x="1315677" y="496810"/>
                  <a:pt x="1310156" y="505277"/>
                  <a:pt x="1301527" y="507095"/>
                </a:cubicBezTo>
                <a:cubicBezTo>
                  <a:pt x="1292898" y="508914"/>
                  <a:pt x="1284430" y="503396"/>
                  <a:pt x="1282612" y="494771"/>
                </a:cubicBezTo>
                <a:cubicBezTo>
                  <a:pt x="1280794" y="486145"/>
                  <a:pt x="1286316" y="477679"/>
                  <a:pt x="1294944" y="475860"/>
                </a:cubicBezTo>
                <a:close/>
                <a:moveTo>
                  <a:pt x="2884989" y="474683"/>
                </a:moveTo>
                <a:cubicBezTo>
                  <a:pt x="2896756" y="472203"/>
                  <a:pt x="2908304" y="479728"/>
                  <a:pt x="2910783" y="491490"/>
                </a:cubicBezTo>
                <a:cubicBezTo>
                  <a:pt x="2913262" y="503252"/>
                  <a:pt x="2905732" y="514797"/>
                  <a:pt x="2893965" y="517277"/>
                </a:cubicBezTo>
                <a:cubicBezTo>
                  <a:pt x="2882199" y="519757"/>
                  <a:pt x="2870650" y="512232"/>
                  <a:pt x="2868172" y="500470"/>
                </a:cubicBezTo>
                <a:cubicBezTo>
                  <a:pt x="2865693" y="488708"/>
                  <a:pt x="2873223" y="477163"/>
                  <a:pt x="2884989" y="474683"/>
                </a:cubicBezTo>
                <a:close/>
                <a:moveTo>
                  <a:pt x="672403" y="474657"/>
                </a:moveTo>
                <a:cubicBezTo>
                  <a:pt x="679463" y="473169"/>
                  <a:pt x="686391" y="477684"/>
                  <a:pt x="687879" y="484741"/>
                </a:cubicBezTo>
                <a:cubicBezTo>
                  <a:pt x="689366" y="491798"/>
                  <a:pt x="684849" y="498725"/>
                  <a:pt x="677788" y="500213"/>
                </a:cubicBezTo>
                <a:cubicBezTo>
                  <a:pt x="670728" y="501701"/>
                  <a:pt x="663800" y="497187"/>
                  <a:pt x="662312" y="490129"/>
                </a:cubicBezTo>
                <a:cubicBezTo>
                  <a:pt x="660825" y="483072"/>
                  <a:pt x="665342" y="476145"/>
                  <a:pt x="672403" y="474657"/>
                </a:cubicBezTo>
                <a:close/>
                <a:moveTo>
                  <a:pt x="2262446" y="473479"/>
                </a:moveTo>
                <a:cubicBezTo>
                  <a:pt x="2272645" y="471330"/>
                  <a:pt x="2282653" y="477852"/>
                  <a:pt x="2284801" y="488045"/>
                </a:cubicBezTo>
                <a:cubicBezTo>
                  <a:pt x="2286950" y="498240"/>
                  <a:pt x="2280424" y="508245"/>
                  <a:pt x="2270226" y="510394"/>
                </a:cubicBezTo>
                <a:cubicBezTo>
                  <a:pt x="2260028" y="512543"/>
                  <a:pt x="2250020" y="506022"/>
                  <a:pt x="2247872" y="495828"/>
                </a:cubicBezTo>
                <a:cubicBezTo>
                  <a:pt x="2245724" y="485635"/>
                  <a:pt x="2252249" y="475629"/>
                  <a:pt x="2262446" y="473479"/>
                </a:cubicBezTo>
                <a:close/>
                <a:moveTo>
                  <a:pt x="1639905" y="472276"/>
                </a:moveTo>
                <a:cubicBezTo>
                  <a:pt x="1648534" y="470458"/>
                  <a:pt x="1657003" y="475976"/>
                  <a:pt x="1658821" y="484602"/>
                </a:cubicBezTo>
                <a:cubicBezTo>
                  <a:pt x="1660638" y="493227"/>
                  <a:pt x="1655117" y="501694"/>
                  <a:pt x="1646488" y="503512"/>
                </a:cubicBezTo>
                <a:cubicBezTo>
                  <a:pt x="1637859" y="505331"/>
                  <a:pt x="1629390" y="499812"/>
                  <a:pt x="1627573" y="491187"/>
                </a:cubicBezTo>
                <a:cubicBezTo>
                  <a:pt x="1625755" y="482561"/>
                  <a:pt x="1631277" y="474095"/>
                  <a:pt x="1639905" y="472276"/>
                </a:cubicBezTo>
                <a:close/>
                <a:moveTo>
                  <a:pt x="1020647" y="470432"/>
                </a:moveTo>
                <a:cubicBezTo>
                  <a:pt x="1027707" y="468944"/>
                  <a:pt x="1034636" y="473459"/>
                  <a:pt x="1036124" y="480516"/>
                </a:cubicBezTo>
                <a:cubicBezTo>
                  <a:pt x="1037611" y="487574"/>
                  <a:pt x="1033093" y="494501"/>
                  <a:pt x="1026033" y="495988"/>
                </a:cubicBezTo>
                <a:cubicBezTo>
                  <a:pt x="1018973" y="497476"/>
                  <a:pt x="1012045" y="492962"/>
                  <a:pt x="1010557" y="485904"/>
                </a:cubicBezTo>
                <a:cubicBezTo>
                  <a:pt x="1009070" y="478847"/>
                  <a:pt x="1013588" y="471920"/>
                  <a:pt x="1020647" y="470432"/>
                </a:cubicBezTo>
                <a:close/>
                <a:moveTo>
                  <a:pt x="2606221" y="464266"/>
                </a:moveTo>
                <a:cubicBezTo>
                  <a:pt x="2617988" y="461786"/>
                  <a:pt x="2629535" y="469311"/>
                  <a:pt x="2632014" y="481073"/>
                </a:cubicBezTo>
                <a:cubicBezTo>
                  <a:pt x="2634493" y="492835"/>
                  <a:pt x="2626964" y="504380"/>
                  <a:pt x="2615198" y="506859"/>
                </a:cubicBezTo>
                <a:cubicBezTo>
                  <a:pt x="2603430" y="509339"/>
                  <a:pt x="2591882" y="501815"/>
                  <a:pt x="2589404" y="490053"/>
                </a:cubicBezTo>
                <a:cubicBezTo>
                  <a:pt x="2586925" y="478291"/>
                  <a:pt x="2594454" y="466746"/>
                  <a:pt x="2606221" y="464266"/>
                </a:cubicBezTo>
                <a:close/>
                <a:moveTo>
                  <a:pt x="1983679" y="463062"/>
                </a:moveTo>
                <a:cubicBezTo>
                  <a:pt x="1993877" y="460913"/>
                  <a:pt x="2003886" y="467434"/>
                  <a:pt x="2006033" y="477628"/>
                </a:cubicBezTo>
                <a:cubicBezTo>
                  <a:pt x="2008182" y="487822"/>
                  <a:pt x="2001656" y="497828"/>
                  <a:pt x="1991459" y="499977"/>
                </a:cubicBezTo>
                <a:cubicBezTo>
                  <a:pt x="1981261" y="502126"/>
                  <a:pt x="1971252" y="495605"/>
                  <a:pt x="1969104" y="485411"/>
                </a:cubicBezTo>
                <a:cubicBezTo>
                  <a:pt x="1966956" y="475218"/>
                  <a:pt x="1973482" y="465212"/>
                  <a:pt x="1983679" y="463062"/>
                </a:cubicBezTo>
                <a:close/>
                <a:moveTo>
                  <a:pt x="1361147" y="461908"/>
                </a:moveTo>
                <a:cubicBezTo>
                  <a:pt x="1369776" y="460089"/>
                  <a:pt x="1378245" y="465607"/>
                  <a:pt x="1380063" y="474233"/>
                </a:cubicBezTo>
                <a:cubicBezTo>
                  <a:pt x="1381880" y="482859"/>
                  <a:pt x="1376359" y="491325"/>
                  <a:pt x="1367730" y="493144"/>
                </a:cubicBezTo>
                <a:cubicBezTo>
                  <a:pt x="1359101" y="494962"/>
                  <a:pt x="1350633" y="489444"/>
                  <a:pt x="1348815" y="480819"/>
                </a:cubicBezTo>
                <a:cubicBezTo>
                  <a:pt x="1346997" y="472193"/>
                  <a:pt x="1352519" y="463727"/>
                  <a:pt x="1361147" y="461908"/>
                </a:cubicBezTo>
                <a:close/>
                <a:moveTo>
                  <a:pt x="2951192" y="460731"/>
                </a:moveTo>
                <a:lnTo>
                  <a:pt x="2966964" y="463680"/>
                </a:lnTo>
                <a:lnTo>
                  <a:pt x="2966964" y="498673"/>
                </a:lnTo>
                <a:cubicBezTo>
                  <a:pt x="2965624" y="501589"/>
                  <a:pt x="2963021" y="502723"/>
                  <a:pt x="2960168" y="503325"/>
                </a:cubicBezTo>
                <a:cubicBezTo>
                  <a:pt x="2948402" y="505804"/>
                  <a:pt x="2936853" y="498280"/>
                  <a:pt x="2934374" y="486518"/>
                </a:cubicBezTo>
                <a:cubicBezTo>
                  <a:pt x="2931896" y="474756"/>
                  <a:pt x="2939426" y="463211"/>
                  <a:pt x="2951192" y="460731"/>
                </a:cubicBezTo>
                <a:close/>
                <a:moveTo>
                  <a:pt x="738606" y="460705"/>
                </a:moveTo>
                <a:cubicBezTo>
                  <a:pt x="745666" y="459217"/>
                  <a:pt x="752594" y="463732"/>
                  <a:pt x="754082" y="470788"/>
                </a:cubicBezTo>
                <a:cubicBezTo>
                  <a:pt x="755569" y="477846"/>
                  <a:pt x="751052" y="484773"/>
                  <a:pt x="743991" y="486261"/>
                </a:cubicBezTo>
                <a:cubicBezTo>
                  <a:pt x="736931" y="487749"/>
                  <a:pt x="730003" y="483234"/>
                  <a:pt x="728515" y="476177"/>
                </a:cubicBezTo>
                <a:cubicBezTo>
                  <a:pt x="727028" y="469119"/>
                  <a:pt x="731545" y="462193"/>
                  <a:pt x="738606" y="460705"/>
                </a:cubicBezTo>
                <a:close/>
                <a:moveTo>
                  <a:pt x="2328650" y="459527"/>
                </a:moveTo>
                <a:cubicBezTo>
                  <a:pt x="2338848" y="457378"/>
                  <a:pt x="2348856" y="463900"/>
                  <a:pt x="2351004" y="474093"/>
                </a:cubicBezTo>
                <a:cubicBezTo>
                  <a:pt x="2353152" y="484287"/>
                  <a:pt x="2346627" y="494293"/>
                  <a:pt x="2336429" y="496442"/>
                </a:cubicBezTo>
                <a:cubicBezTo>
                  <a:pt x="2326231" y="498591"/>
                  <a:pt x="2316223" y="492071"/>
                  <a:pt x="2314075" y="481876"/>
                </a:cubicBezTo>
                <a:cubicBezTo>
                  <a:pt x="2311927" y="471682"/>
                  <a:pt x="2318452" y="461677"/>
                  <a:pt x="2328650" y="459527"/>
                </a:cubicBezTo>
                <a:close/>
                <a:moveTo>
                  <a:pt x="1706108" y="458325"/>
                </a:moveTo>
                <a:cubicBezTo>
                  <a:pt x="1714737" y="456506"/>
                  <a:pt x="1723206" y="462024"/>
                  <a:pt x="1725024" y="470649"/>
                </a:cubicBezTo>
                <a:cubicBezTo>
                  <a:pt x="1726841" y="479274"/>
                  <a:pt x="1721320" y="487741"/>
                  <a:pt x="1712691" y="489560"/>
                </a:cubicBezTo>
                <a:cubicBezTo>
                  <a:pt x="1704062" y="491379"/>
                  <a:pt x="1695593" y="485860"/>
                  <a:pt x="1693776" y="477235"/>
                </a:cubicBezTo>
                <a:cubicBezTo>
                  <a:pt x="1691958" y="468610"/>
                  <a:pt x="1697480" y="460143"/>
                  <a:pt x="1706108" y="458325"/>
                </a:cubicBezTo>
                <a:close/>
                <a:moveTo>
                  <a:pt x="1083576" y="457170"/>
                </a:moveTo>
                <a:cubicBezTo>
                  <a:pt x="1090636" y="455682"/>
                  <a:pt x="1097565" y="460197"/>
                  <a:pt x="1099052" y="467254"/>
                </a:cubicBezTo>
                <a:cubicBezTo>
                  <a:pt x="1100540" y="474312"/>
                  <a:pt x="1096022" y="481239"/>
                  <a:pt x="1088962" y="482726"/>
                </a:cubicBezTo>
                <a:cubicBezTo>
                  <a:pt x="1081902" y="484214"/>
                  <a:pt x="1074973" y="479700"/>
                  <a:pt x="1073486" y="472642"/>
                </a:cubicBezTo>
                <a:cubicBezTo>
                  <a:pt x="1071998" y="465585"/>
                  <a:pt x="1076517" y="458658"/>
                  <a:pt x="1083576" y="457170"/>
                </a:cubicBezTo>
                <a:close/>
                <a:moveTo>
                  <a:pt x="2675698" y="449624"/>
                </a:moveTo>
                <a:cubicBezTo>
                  <a:pt x="2687465" y="447144"/>
                  <a:pt x="2699013" y="454668"/>
                  <a:pt x="2701492" y="466431"/>
                </a:cubicBezTo>
                <a:cubicBezTo>
                  <a:pt x="2703970" y="478192"/>
                  <a:pt x="2696441" y="489738"/>
                  <a:pt x="2684674" y="492217"/>
                </a:cubicBezTo>
                <a:cubicBezTo>
                  <a:pt x="2672908" y="494697"/>
                  <a:pt x="2661359" y="487173"/>
                  <a:pt x="2658881" y="475411"/>
                </a:cubicBezTo>
                <a:cubicBezTo>
                  <a:pt x="2656402" y="463649"/>
                  <a:pt x="2663932" y="452103"/>
                  <a:pt x="2675698" y="449624"/>
                </a:cubicBezTo>
                <a:close/>
                <a:moveTo>
                  <a:pt x="2049882" y="449110"/>
                </a:moveTo>
                <a:cubicBezTo>
                  <a:pt x="2060080" y="446961"/>
                  <a:pt x="2070089" y="453482"/>
                  <a:pt x="2072236" y="463676"/>
                </a:cubicBezTo>
                <a:cubicBezTo>
                  <a:pt x="2074385" y="473870"/>
                  <a:pt x="2067859" y="483876"/>
                  <a:pt x="2057662" y="486025"/>
                </a:cubicBezTo>
                <a:cubicBezTo>
                  <a:pt x="2047464" y="488174"/>
                  <a:pt x="2037456" y="481653"/>
                  <a:pt x="2035307" y="471458"/>
                </a:cubicBezTo>
                <a:cubicBezTo>
                  <a:pt x="2033159" y="461265"/>
                  <a:pt x="2039685" y="451259"/>
                  <a:pt x="2049882" y="449110"/>
                </a:cubicBezTo>
                <a:close/>
                <a:moveTo>
                  <a:pt x="1427350" y="447955"/>
                </a:moveTo>
                <a:cubicBezTo>
                  <a:pt x="1435979" y="446137"/>
                  <a:pt x="1444447" y="451655"/>
                  <a:pt x="1446265" y="460281"/>
                </a:cubicBezTo>
                <a:cubicBezTo>
                  <a:pt x="1448083" y="468907"/>
                  <a:pt x="1442561" y="477373"/>
                  <a:pt x="1433932" y="479192"/>
                </a:cubicBezTo>
                <a:cubicBezTo>
                  <a:pt x="1425304" y="481010"/>
                  <a:pt x="1416836" y="475492"/>
                  <a:pt x="1415018" y="466866"/>
                </a:cubicBezTo>
                <a:cubicBezTo>
                  <a:pt x="1413200" y="458240"/>
                  <a:pt x="1418722" y="449774"/>
                  <a:pt x="1427350" y="447955"/>
                </a:cubicBezTo>
                <a:close/>
                <a:moveTo>
                  <a:pt x="804809" y="446752"/>
                </a:moveTo>
                <a:cubicBezTo>
                  <a:pt x="811869" y="445265"/>
                  <a:pt x="818797" y="449780"/>
                  <a:pt x="820285" y="456836"/>
                </a:cubicBezTo>
                <a:cubicBezTo>
                  <a:pt x="821772" y="463894"/>
                  <a:pt x="817255" y="470821"/>
                  <a:pt x="810194" y="472309"/>
                </a:cubicBezTo>
                <a:cubicBezTo>
                  <a:pt x="803135" y="473797"/>
                  <a:pt x="796205" y="469282"/>
                  <a:pt x="794718" y="462225"/>
                </a:cubicBezTo>
                <a:cubicBezTo>
                  <a:pt x="793231" y="455167"/>
                  <a:pt x="797749" y="448241"/>
                  <a:pt x="804809" y="446752"/>
                </a:cubicBezTo>
                <a:close/>
                <a:moveTo>
                  <a:pt x="2394853" y="445575"/>
                </a:moveTo>
                <a:cubicBezTo>
                  <a:pt x="2405050" y="443426"/>
                  <a:pt x="2415058" y="449948"/>
                  <a:pt x="2417207" y="460141"/>
                </a:cubicBezTo>
                <a:cubicBezTo>
                  <a:pt x="2419355" y="470335"/>
                  <a:pt x="2412830" y="480341"/>
                  <a:pt x="2402632" y="482490"/>
                </a:cubicBezTo>
                <a:cubicBezTo>
                  <a:pt x="2392434" y="484639"/>
                  <a:pt x="2382426" y="478118"/>
                  <a:pt x="2380278" y="467924"/>
                </a:cubicBezTo>
                <a:cubicBezTo>
                  <a:pt x="2378130" y="457730"/>
                  <a:pt x="2384655" y="447725"/>
                  <a:pt x="2394853" y="445575"/>
                </a:cubicBezTo>
                <a:close/>
                <a:moveTo>
                  <a:pt x="1772311" y="444373"/>
                </a:moveTo>
                <a:cubicBezTo>
                  <a:pt x="1780940" y="442554"/>
                  <a:pt x="1789408" y="448072"/>
                  <a:pt x="1791226" y="456697"/>
                </a:cubicBezTo>
                <a:cubicBezTo>
                  <a:pt x="1793044" y="465322"/>
                  <a:pt x="1787522" y="473789"/>
                  <a:pt x="1778893" y="475608"/>
                </a:cubicBezTo>
                <a:cubicBezTo>
                  <a:pt x="1770265" y="477427"/>
                  <a:pt x="1761796" y="471908"/>
                  <a:pt x="1759979" y="463282"/>
                </a:cubicBezTo>
                <a:cubicBezTo>
                  <a:pt x="1758161" y="454658"/>
                  <a:pt x="1763683" y="446191"/>
                  <a:pt x="1772311" y="444373"/>
                </a:cubicBezTo>
                <a:close/>
                <a:moveTo>
                  <a:pt x="1149779" y="443218"/>
                </a:moveTo>
                <a:cubicBezTo>
                  <a:pt x="1156839" y="441730"/>
                  <a:pt x="1163768" y="446244"/>
                  <a:pt x="1165255" y="453302"/>
                </a:cubicBezTo>
                <a:cubicBezTo>
                  <a:pt x="1166742" y="460359"/>
                  <a:pt x="1162225" y="467286"/>
                  <a:pt x="1155165" y="468774"/>
                </a:cubicBezTo>
                <a:cubicBezTo>
                  <a:pt x="1148105" y="470262"/>
                  <a:pt x="1141176" y="465747"/>
                  <a:pt x="1139689" y="458690"/>
                </a:cubicBezTo>
                <a:cubicBezTo>
                  <a:pt x="1138202" y="451632"/>
                  <a:pt x="1142720" y="444705"/>
                  <a:pt x="1149779" y="443218"/>
                </a:cubicBezTo>
                <a:close/>
                <a:moveTo>
                  <a:pt x="2738626" y="436362"/>
                </a:moveTo>
                <a:cubicBezTo>
                  <a:pt x="2750393" y="433881"/>
                  <a:pt x="2761941" y="441406"/>
                  <a:pt x="2764420" y="453169"/>
                </a:cubicBezTo>
                <a:cubicBezTo>
                  <a:pt x="2766898" y="464930"/>
                  <a:pt x="2759369" y="476475"/>
                  <a:pt x="2747603" y="478955"/>
                </a:cubicBezTo>
                <a:cubicBezTo>
                  <a:pt x="2735836" y="481435"/>
                  <a:pt x="2724289" y="473910"/>
                  <a:pt x="2721810" y="462149"/>
                </a:cubicBezTo>
                <a:cubicBezTo>
                  <a:pt x="2719331" y="450386"/>
                  <a:pt x="2726860" y="438841"/>
                  <a:pt x="2738626" y="436362"/>
                </a:cubicBezTo>
                <a:close/>
                <a:moveTo>
                  <a:pt x="2116085" y="435158"/>
                </a:moveTo>
                <a:cubicBezTo>
                  <a:pt x="2126283" y="433009"/>
                  <a:pt x="2136291" y="439530"/>
                  <a:pt x="2138439" y="449724"/>
                </a:cubicBezTo>
                <a:cubicBezTo>
                  <a:pt x="2140587" y="459918"/>
                  <a:pt x="2134062" y="469923"/>
                  <a:pt x="2123864" y="472072"/>
                </a:cubicBezTo>
                <a:cubicBezTo>
                  <a:pt x="2113667" y="474222"/>
                  <a:pt x="2103659" y="467701"/>
                  <a:pt x="2101510" y="457506"/>
                </a:cubicBezTo>
                <a:cubicBezTo>
                  <a:pt x="2099362" y="447313"/>
                  <a:pt x="2105887" y="437307"/>
                  <a:pt x="2116085" y="435158"/>
                </a:cubicBezTo>
                <a:close/>
                <a:moveTo>
                  <a:pt x="1493553" y="434003"/>
                </a:moveTo>
                <a:cubicBezTo>
                  <a:pt x="1502182" y="432185"/>
                  <a:pt x="1510650" y="437703"/>
                  <a:pt x="1512468" y="446329"/>
                </a:cubicBezTo>
                <a:cubicBezTo>
                  <a:pt x="1514286" y="454954"/>
                  <a:pt x="1508764" y="463421"/>
                  <a:pt x="1500135" y="465239"/>
                </a:cubicBezTo>
                <a:cubicBezTo>
                  <a:pt x="1491507" y="467058"/>
                  <a:pt x="1483038" y="461540"/>
                  <a:pt x="1481220" y="452914"/>
                </a:cubicBezTo>
                <a:cubicBezTo>
                  <a:pt x="1479402" y="444288"/>
                  <a:pt x="1484924" y="435822"/>
                  <a:pt x="1493553" y="434003"/>
                </a:cubicBezTo>
                <a:close/>
                <a:moveTo>
                  <a:pt x="871011" y="432800"/>
                </a:moveTo>
                <a:cubicBezTo>
                  <a:pt x="878071" y="431313"/>
                  <a:pt x="885000" y="435827"/>
                  <a:pt x="886487" y="442884"/>
                </a:cubicBezTo>
                <a:cubicBezTo>
                  <a:pt x="887974" y="449942"/>
                  <a:pt x="883457" y="456868"/>
                  <a:pt x="876397" y="458357"/>
                </a:cubicBezTo>
                <a:cubicBezTo>
                  <a:pt x="869337" y="459844"/>
                  <a:pt x="862408" y="455330"/>
                  <a:pt x="860921" y="448272"/>
                </a:cubicBezTo>
                <a:cubicBezTo>
                  <a:pt x="859434" y="441215"/>
                  <a:pt x="863952" y="434288"/>
                  <a:pt x="871011" y="432800"/>
                </a:cubicBezTo>
                <a:close/>
                <a:moveTo>
                  <a:pt x="2461056" y="431623"/>
                </a:moveTo>
                <a:cubicBezTo>
                  <a:pt x="2471253" y="429474"/>
                  <a:pt x="2481262" y="435995"/>
                  <a:pt x="2483410" y="446189"/>
                </a:cubicBezTo>
                <a:cubicBezTo>
                  <a:pt x="2485558" y="456383"/>
                  <a:pt x="2479032" y="466389"/>
                  <a:pt x="2468835" y="468538"/>
                </a:cubicBezTo>
                <a:cubicBezTo>
                  <a:pt x="2458637" y="470687"/>
                  <a:pt x="2448629" y="464166"/>
                  <a:pt x="2446480" y="453972"/>
                </a:cubicBezTo>
                <a:cubicBezTo>
                  <a:pt x="2444332" y="443779"/>
                  <a:pt x="2450858" y="433773"/>
                  <a:pt x="2461056" y="431623"/>
                </a:cubicBezTo>
                <a:close/>
                <a:moveTo>
                  <a:pt x="1838514" y="430420"/>
                </a:moveTo>
                <a:cubicBezTo>
                  <a:pt x="1847143" y="428602"/>
                  <a:pt x="1855611" y="434120"/>
                  <a:pt x="1857429" y="442745"/>
                </a:cubicBezTo>
                <a:cubicBezTo>
                  <a:pt x="1859247" y="451370"/>
                  <a:pt x="1853725" y="459837"/>
                  <a:pt x="1845096" y="461656"/>
                </a:cubicBezTo>
                <a:cubicBezTo>
                  <a:pt x="1836468" y="463474"/>
                  <a:pt x="1827999" y="457956"/>
                  <a:pt x="1826181" y="449330"/>
                </a:cubicBezTo>
                <a:cubicBezTo>
                  <a:pt x="1824363" y="440705"/>
                  <a:pt x="1829885" y="432239"/>
                  <a:pt x="1838514" y="430420"/>
                </a:cubicBezTo>
                <a:close/>
                <a:moveTo>
                  <a:pt x="1215982" y="429266"/>
                </a:moveTo>
                <a:cubicBezTo>
                  <a:pt x="1223042" y="427778"/>
                  <a:pt x="1229971" y="432292"/>
                  <a:pt x="1231458" y="439349"/>
                </a:cubicBezTo>
                <a:cubicBezTo>
                  <a:pt x="1232945" y="446407"/>
                  <a:pt x="1228428" y="453334"/>
                  <a:pt x="1221368" y="454822"/>
                </a:cubicBezTo>
                <a:cubicBezTo>
                  <a:pt x="1214308" y="456310"/>
                  <a:pt x="1207379" y="451795"/>
                  <a:pt x="1205892" y="444738"/>
                </a:cubicBezTo>
                <a:cubicBezTo>
                  <a:pt x="1204405" y="437680"/>
                  <a:pt x="1208922" y="430753"/>
                  <a:pt x="1215982" y="429266"/>
                </a:cubicBezTo>
                <a:close/>
                <a:moveTo>
                  <a:pt x="2804829" y="422409"/>
                </a:moveTo>
                <a:cubicBezTo>
                  <a:pt x="2816596" y="419930"/>
                  <a:pt x="2828144" y="427454"/>
                  <a:pt x="2830622" y="439216"/>
                </a:cubicBezTo>
                <a:cubicBezTo>
                  <a:pt x="2833102" y="450978"/>
                  <a:pt x="2825572" y="462523"/>
                  <a:pt x="2813806" y="465003"/>
                </a:cubicBezTo>
                <a:cubicBezTo>
                  <a:pt x="2802039" y="467483"/>
                  <a:pt x="2790492" y="459958"/>
                  <a:pt x="2788013" y="448197"/>
                </a:cubicBezTo>
                <a:cubicBezTo>
                  <a:pt x="2785534" y="436434"/>
                  <a:pt x="2793063" y="424889"/>
                  <a:pt x="2804829" y="422409"/>
                </a:cubicBezTo>
                <a:close/>
                <a:moveTo>
                  <a:pt x="2182287" y="421206"/>
                </a:moveTo>
                <a:cubicBezTo>
                  <a:pt x="2192485" y="419056"/>
                  <a:pt x="2202494" y="425578"/>
                  <a:pt x="2204642" y="435772"/>
                </a:cubicBezTo>
                <a:cubicBezTo>
                  <a:pt x="2206790" y="445966"/>
                  <a:pt x="2200265" y="455971"/>
                  <a:pt x="2190067" y="458120"/>
                </a:cubicBezTo>
                <a:cubicBezTo>
                  <a:pt x="2179870" y="460269"/>
                  <a:pt x="2169861" y="453749"/>
                  <a:pt x="2167713" y="443554"/>
                </a:cubicBezTo>
                <a:cubicBezTo>
                  <a:pt x="2165565" y="433361"/>
                  <a:pt x="2172090" y="423355"/>
                  <a:pt x="2182287" y="421206"/>
                </a:cubicBezTo>
                <a:close/>
                <a:moveTo>
                  <a:pt x="1559756" y="420051"/>
                </a:moveTo>
                <a:cubicBezTo>
                  <a:pt x="1568385" y="418233"/>
                  <a:pt x="1576853" y="423751"/>
                  <a:pt x="1578671" y="432377"/>
                </a:cubicBezTo>
                <a:cubicBezTo>
                  <a:pt x="1580488" y="441002"/>
                  <a:pt x="1574968" y="449468"/>
                  <a:pt x="1566338" y="451287"/>
                </a:cubicBezTo>
                <a:cubicBezTo>
                  <a:pt x="1557710" y="453106"/>
                  <a:pt x="1549241" y="447587"/>
                  <a:pt x="1547423" y="438962"/>
                </a:cubicBezTo>
                <a:cubicBezTo>
                  <a:pt x="1545605" y="430336"/>
                  <a:pt x="1551127" y="421870"/>
                  <a:pt x="1559756" y="420051"/>
                </a:cubicBezTo>
                <a:close/>
                <a:moveTo>
                  <a:pt x="937214" y="418848"/>
                </a:moveTo>
                <a:cubicBezTo>
                  <a:pt x="944274" y="417360"/>
                  <a:pt x="951203" y="421875"/>
                  <a:pt x="952690" y="428932"/>
                </a:cubicBezTo>
                <a:cubicBezTo>
                  <a:pt x="954177" y="435990"/>
                  <a:pt x="949660" y="442917"/>
                  <a:pt x="942600" y="444405"/>
                </a:cubicBezTo>
                <a:cubicBezTo>
                  <a:pt x="935540" y="445892"/>
                  <a:pt x="928611" y="441378"/>
                  <a:pt x="927124" y="434320"/>
                </a:cubicBezTo>
                <a:cubicBezTo>
                  <a:pt x="925637" y="427263"/>
                  <a:pt x="930154" y="420336"/>
                  <a:pt x="937214" y="418848"/>
                </a:cubicBezTo>
                <a:close/>
                <a:moveTo>
                  <a:pt x="2527258" y="417671"/>
                </a:moveTo>
                <a:cubicBezTo>
                  <a:pt x="2537456" y="415522"/>
                  <a:pt x="2547464" y="422043"/>
                  <a:pt x="2549613" y="432237"/>
                </a:cubicBezTo>
                <a:cubicBezTo>
                  <a:pt x="2551760" y="442431"/>
                  <a:pt x="2545236" y="452437"/>
                  <a:pt x="2535038" y="454586"/>
                </a:cubicBezTo>
                <a:cubicBezTo>
                  <a:pt x="2524840" y="456735"/>
                  <a:pt x="2514832" y="450214"/>
                  <a:pt x="2512683" y="440019"/>
                </a:cubicBezTo>
                <a:cubicBezTo>
                  <a:pt x="2510536" y="429826"/>
                  <a:pt x="2517060" y="419820"/>
                  <a:pt x="2527258" y="417671"/>
                </a:cubicBezTo>
                <a:close/>
                <a:moveTo>
                  <a:pt x="1904717" y="416468"/>
                </a:moveTo>
                <a:cubicBezTo>
                  <a:pt x="1913345" y="414649"/>
                  <a:pt x="1921814" y="420168"/>
                  <a:pt x="1923632" y="428793"/>
                </a:cubicBezTo>
                <a:cubicBezTo>
                  <a:pt x="1925449" y="437418"/>
                  <a:pt x="1919928" y="445885"/>
                  <a:pt x="1911299" y="447704"/>
                </a:cubicBezTo>
                <a:cubicBezTo>
                  <a:pt x="1902671" y="449522"/>
                  <a:pt x="1894202" y="444004"/>
                  <a:pt x="1892384" y="435378"/>
                </a:cubicBezTo>
                <a:cubicBezTo>
                  <a:pt x="1890566" y="426753"/>
                  <a:pt x="1896088" y="418287"/>
                  <a:pt x="1904717" y="416468"/>
                </a:cubicBezTo>
                <a:close/>
                <a:moveTo>
                  <a:pt x="1282185" y="415313"/>
                </a:moveTo>
                <a:cubicBezTo>
                  <a:pt x="1289245" y="413826"/>
                  <a:pt x="1296173" y="418340"/>
                  <a:pt x="1297661" y="425397"/>
                </a:cubicBezTo>
                <a:cubicBezTo>
                  <a:pt x="1299148" y="432455"/>
                  <a:pt x="1294630" y="439382"/>
                  <a:pt x="1287571" y="440870"/>
                </a:cubicBezTo>
                <a:cubicBezTo>
                  <a:pt x="1280510" y="442358"/>
                  <a:pt x="1273582" y="437843"/>
                  <a:pt x="1272094" y="430785"/>
                </a:cubicBezTo>
                <a:cubicBezTo>
                  <a:pt x="1270607" y="423728"/>
                  <a:pt x="1275125" y="416802"/>
                  <a:pt x="1282185" y="415313"/>
                </a:cubicBezTo>
                <a:close/>
                <a:moveTo>
                  <a:pt x="2871032" y="408457"/>
                </a:moveTo>
                <a:cubicBezTo>
                  <a:pt x="2882800" y="405978"/>
                  <a:pt x="2894347" y="413501"/>
                  <a:pt x="2896826" y="425264"/>
                </a:cubicBezTo>
                <a:cubicBezTo>
                  <a:pt x="2899305" y="437026"/>
                  <a:pt x="2891776" y="448571"/>
                  <a:pt x="2880008" y="451051"/>
                </a:cubicBezTo>
                <a:cubicBezTo>
                  <a:pt x="2868242" y="453531"/>
                  <a:pt x="2856694" y="446006"/>
                  <a:pt x="2854216" y="434244"/>
                </a:cubicBezTo>
                <a:cubicBezTo>
                  <a:pt x="2851737" y="422482"/>
                  <a:pt x="2859266" y="410937"/>
                  <a:pt x="2871032" y="408457"/>
                </a:cubicBezTo>
                <a:close/>
                <a:moveTo>
                  <a:pt x="2248490" y="407253"/>
                </a:moveTo>
                <a:cubicBezTo>
                  <a:pt x="2258688" y="405104"/>
                  <a:pt x="2268696" y="411626"/>
                  <a:pt x="2270845" y="421819"/>
                </a:cubicBezTo>
                <a:cubicBezTo>
                  <a:pt x="2272993" y="432013"/>
                  <a:pt x="2266468" y="442019"/>
                  <a:pt x="2256269" y="444168"/>
                </a:cubicBezTo>
                <a:cubicBezTo>
                  <a:pt x="2246072" y="446317"/>
                  <a:pt x="2236064" y="439797"/>
                  <a:pt x="2233916" y="429603"/>
                </a:cubicBezTo>
                <a:cubicBezTo>
                  <a:pt x="2231767" y="419408"/>
                  <a:pt x="2238292" y="409403"/>
                  <a:pt x="2248490" y="407253"/>
                </a:cubicBezTo>
                <a:close/>
                <a:moveTo>
                  <a:pt x="1625959" y="406099"/>
                </a:moveTo>
                <a:cubicBezTo>
                  <a:pt x="1634588" y="404281"/>
                  <a:pt x="1643057" y="409799"/>
                  <a:pt x="1644875" y="418425"/>
                </a:cubicBezTo>
                <a:cubicBezTo>
                  <a:pt x="1646692" y="427051"/>
                  <a:pt x="1641171" y="435517"/>
                  <a:pt x="1632542" y="437336"/>
                </a:cubicBezTo>
                <a:cubicBezTo>
                  <a:pt x="1623913" y="439154"/>
                  <a:pt x="1615445" y="433636"/>
                  <a:pt x="1613627" y="425010"/>
                </a:cubicBezTo>
                <a:cubicBezTo>
                  <a:pt x="1611809" y="416384"/>
                  <a:pt x="1617331" y="407918"/>
                  <a:pt x="1625959" y="406099"/>
                </a:cubicBezTo>
                <a:close/>
                <a:moveTo>
                  <a:pt x="1006691" y="404206"/>
                </a:moveTo>
                <a:cubicBezTo>
                  <a:pt x="1013751" y="402718"/>
                  <a:pt x="1020680" y="407232"/>
                  <a:pt x="1022167" y="414290"/>
                </a:cubicBezTo>
                <a:cubicBezTo>
                  <a:pt x="1023655" y="421347"/>
                  <a:pt x="1019136" y="428275"/>
                  <a:pt x="1012077" y="429762"/>
                </a:cubicBezTo>
                <a:cubicBezTo>
                  <a:pt x="1005016" y="431250"/>
                  <a:pt x="998088" y="426736"/>
                  <a:pt x="996601" y="419678"/>
                </a:cubicBezTo>
                <a:cubicBezTo>
                  <a:pt x="995113" y="412621"/>
                  <a:pt x="999631" y="405694"/>
                  <a:pt x="1006691" y="404206"/>
                </a:cubicBezTo>
                <a:close/>
                <a:moveTo>
                  <a:pt x="2593462" y="403719"/>
                </a:moveTo>
                <a:cubicBezTo>
                  <a:pt x="2603659" y="401570"/>
                  <a:pt x="2613667" y="408091"/>
                  <a:pt x="2615815" y="418285"/>
                </a:cubicBezTo>
                <a:cubicBezTo>
                  <a:pt x="2617963" y="428479"/>
                  <a:pt x="2611438" y="438484"/>
                  <a:pt x="2601241" y="440633"/>
                </a:cubicBezTo>
                <a:cubicBezTo>
                  <a:pt x="2591043" y="442782"/>
                  <a:pt x="2581034" y="436261"/>
                  <a:pt x="2578886" y="426067"/>
                </a:cubicBezTo>
                <a:cubicBezTo>
                  <a:pt x="2576738" y="415874"/>
                  <a:pt x="2583264" y="405868"/>
                  <a:pt x="2593462" y="403719"/>
                </a:cubicBezTo>
                <a:close/>
                <a:moveTo>
                  <a:pt x="1970919" y="402516"/>
                </a:moveTo>
                <a:cubicBezTo>
                  <a:pt x="1979548" y="400697"/>
                  <a:pt x="1988017" y="406215"/>
                  <a:pt x="1989834" y="414841"/>
                </a:cubicBezTo>
                <a:cubicBezTo>
                  <a:pt x="1991652" y="423466"/>
                  <a:pt x="1986131" y="431933"/>
                  <a:pt x="1977502" y="433752"/>
                </a:cubicBezTo>
                <a:cubicBezTo>
                  <a:pt x="1968873" y="435570"/>
                  <a:pt x="1960404" y="430051"/>
                  <a:pt x="1958587" y="421426"/>
                </a:cubicBezTo>
                <a:cubicBezTo>
                  <a:pt x="1956769" y="412801"/>
                  <a:pt x="1962291" y="404334"/>
                  <a:pt x="1970919" y="402516"/>
                </a:cubicBezTo>
                <a:close/>
                <a:moveTo>
                  <a:pt x="1348388" y="401361"/>
                </a:moveTo>
                <a:cubicBezTo>
                  <a:pt x="1355447" y="399874"/>
                  <a:pt x="1362377" y="404388"/>
                  <a:pt x="1363864" y="411445"/>
                </a:cubicBezTo>
                <a:cubicBezTo>
                  <a:pt x="1365351" y="418503"/>
                  <a:pt x="1360833" y="425429"/>
                  <a:pt x="1353774" y="426918"/>
                </a:cubicBezTo>
                <a:cubicBezTo>
                  <a:pt x="1346713" y="428405"/>
                  <a:pt x="1339785" y="423890"/>
                  <a:pt x="1338297" y="416833"/>
                </a:cubicBezTo>
                <a:cubicBezTo>
                  <a:pt x="1336810" y="409776"/>
                  <a:pt x="1341327" y="402849"/>
                  <a:pt x="1348388" y="401361"/>
                </a:cubicBezTo>
                <a:close/>
                <a:moveTo>
                  <a:pt x="2937235" y="394505"/>
                </a:moveTo>
                <a:cubicBezTo>
                  <a:pt x="2949002" y="392025"/>
                  <a:pt x="2960550" y="399549"/>
                  <a:pt x="2963029" y="411312"/>
                </a:cubicBezTo>
                <a:cubicBezTo>
                  <a:pt x="2965508" y="423074"/>
                  <a:pt x="2957978" y="434618"/>
                  <a:pt x="2946211" y="437099"/>
                </a:cubicBezTo>
                <a:cubicBezTo>
                  <a:pt x="2934445" y="439578"/>
                  <a:pt x="2922896" y="432054"/>
                  <a:pt x="2920418" y="420292"/>
                </a:cubicBezTo>
                <a:cubicBezTo>
                  <a:pt x="2917940" y="408529"/>
                  <a:pt x="2925469" y="396985"/>
                  <a:pt x="2937235" y="394505"/>
                </a:cubicBezTo>
                <a:close/>
                <a:moveTo>
                  <a:pt x="2314693" y="393302"/>
                </a:moveTo>
                <a:cubicBezTo>
                  <a:pt x="2324891" y="391152"/>
                  <a:pt x="2334899" y="397674"/>
                  <a:pt x="2337048" y="407867"/>
                </a:cubicBezTo>
                <a:cubicBezTo>
                  <a:pt x="2339196" y="418061"/>
                  <a:pt x="2332670" y="428067"/>
                  <a:pt x="2322472" y="430216"/>
                </a:cubicBezTo>
                <a:cubicBezTo>
                  <a:pt x="2312274" y="432365"/>
                  <a:pt x="2302267" y="425844"/>
                  <a:pt x="2300118" y="415650"/>
                </a:cubicBezTo>
                <a:cubicBezTo>
                  <a:pt x="2297970" y="405457"/>
                  <a:pt x="2304495" y="395451"/>
                  <a:pt x="2314693" y="393302"/>
                </a:cubicBezTo>
                <a:close/>
                <a:moveTo>
                  <a:pt x="1692162" y="392147"/>
                </a:moveTo>
                <a:cubicBezTo>
                  <a:pt x="1700791" y="390329"/>
                  <a:pt x="1709259" y="395847"/>
                  <a:pt x="1711077" y="404473"/>
                </a:cubicBezTo>
                <a:cubicBezTo>
                  <a:pt x="1712895" y="413098"/>
                  <a:pt x="1707373" y="421564"/>
                  <a:pt x="1698745" y="423383"/>
                </a:cubicBezTo>
                <a:cubicBezTo>
                  <a:pt x="1690116" y="425202"/>
                  <a:pt x="1681648" y="419684"/>
                  <a:pt x="1679830" y="411058"/>
                </a:cubicBezTo>
                <a:cubicBezTo>
                  <a:pt x="1678012" y="402432"/>
                  <a:pt x="1683534" y="393966"/>
                  <a:pt x="1692162" y="392147"/>
                </a:cubicBezTo>
                <a:close/>
                <a:moveTo>
                  <a:pt x="1069620" y="390944"/>
                </a:moveTo>
                <a:cubicBezTo>
                  <a:pt x="1076680" y="389456"/>
                  <a:pt x="1083609" y="393970"/>
                  <a:pt x="1085095" y="401028"/>
                </a:cubicBezTo>
                <a:cubicBezTo>
                  <a:pt x="1086583" y="408085"/>
                  <a:pt x="1082065" y="415012"/>
                  <a:pt x="1075006" y="416500"/>
                </a:cubicBezTo>
                <a:cubicBezTo>
                  <a:pt x="1067946" y="417988"/>
                  <a:pt x="1061016" y="413474"/>
                  <a:pt x="1059529" y="406416"/>
                </a:cubicBezTo>
                <a:cubicBezTo>
                  <a:pt x="1058042" y="399359"/>
                  <a:pt x="1062560" y="392432"/>
                  <a:pt x="1069620" y="390944"/>
                </a:cubicBezTo>
                <a:close/>
                <a:moveTo>
                  <a:pt x="2662938" y="389076"/>
                </a:moveTo>
                <a:cubicBezTo>
                  <a:pt x="2673136" y="386927"/>
                  <a:pt x="2683144" y="393449"/>
                  <a:pt x="2685292" y="403642"/>
                </a:cubicBezTo>
                <a:cubicBezTo>
                  <a:pt x="2687441" y="413837"/>
                  <a:pt x="2680915" y="423842"/>
                  <a:pt x="2670718" y="425991"/>
                </a:cubicBezTo>
                <a:cubicBezTo>
                  <a:pt x="2660520" y="428140"/>
                  <a:pt x="2650512" y="421619"/>
                  <a:pt x="2648364" y="411425"/>
                </a:cubicBezTo>
                <a:cubicBezTo>
                  <a:pt x="2646215" y="401231"/>
                  <a:pt x="2652741" y="391225"/>
                  <a:pt x="2662938" y="389076"/>
                </a:cubicBezTo>
                <a:close/>
                <a:moveTo>
                  <a:pt x="2037122" y="388563"/>
                </a:moveTo>
                <a:cubicBezTo>
                  <a:pt x="2045751" y="386745"/>
                  <a:pt x="2054220" y="392263"/>
                  <a:pt x="2056037" y="400889"/>
                </a:cubicBezTo>
                <a:cubicBezTo>
                  <a:pt x="2057855" y="409514"/>
                  <a:pt x="2052334" y="417981"/>
                  <a:pt x="2043705" y="419800"/>
                </a:cubicBezTo>
                <a:cubicBezTo>
                  <a:pt x="2035076" y="421618"/>
                  <a:pt x="2026607" y="416099"/>
                  <a:pt x="2024790" y="407474"/>
                </a:cubicBezTo>
                <a:cubicBezTo>
                  <a:pt x="2022972" y="398848"/>
                  <a:pt x="2028493" y="390382"/>
                  <a:pt x="2037122" y="388563"/>
                </a:cubicBezTo>
                <a:close/>
                <a:moveTo>
                  <a:pt x="1414591" y="387409"/>
                </a:moveTo>
                <a:cubicBezTo>
                  <a:pt x="1421650" y="385921"/>
                  <a:pt x="1428579" y="390436"/>
                  <a:pt x="1430067" y="397493"/>
                </a:cubicBezTo>
                <a:cubicBezTo>
                  <a:pt x="1431555" y="404551"/>
                  <a:pt x="1427036" y="411477"/>
                  <a:pt x="1419976" y="412966"/>
                </a:cubicBezTo>
                <a:cubicBezTo>
                  <a:pt x="1412916" y="414453"/>
                  <a:pt x="1405988" y="409938"/>
                  <a:pt x="1404500" y="402881"/>
                </a:cubicBezTo>
                <a:cubicBezTo>
                  <a:pt x="1403013" y="395824"/>
                  <a:pt x="1407531" y="388897"/>
                  <a:pt x="1414591" y="387409"/>
                </a:cubicBezTo>
                <a:close/>
                <a:moveTo>
                  <a:pt x="2380896" y="379349"/>
                </a:moveTo>
                <a:cubicBezTo>
                  <a:pt x="2391094" y="377200"/>
                  <a:pt x="2401102" y="383722"/>
                  <a:pt x="2403250" y="393915"/>
                </a:cubicBezTo>
                <a:cubicBezTo>
                  <a:pt x="2405399" y="404109"/>
                  <a:pt x="2398873" y="414115"/>
                  <a:pt x="2388676" y="416264"/>
                </a:cubicBezTo>
                <a:cubicBezTo>
                  <a:pt x="2378478" y="418413"/>
                  <a:pt x="2368470" y="411892"/>
                  <a:pt x="2366322" y="401698"/>
                </a:cubicBezTo>
                <a:cubicBezTo>
                  <a:pt x="2364173" y="391505"/>
                  <a:pt x="2370698" y="381499"/>
                  <a:pt x="2380896" y="379349"/>
                </a:cubicBezTo>
                <a:close/>
                <a:moveTo>
                  <a:pt x="1758365" y="378195"/>
                </a:moveTo>
                <a:cubicBezTo>
                  <a:pt x="1766994" y="376377"/>
                  <a:pt x="1775462" y="381895"/>
                  <a:pt x="1777280" y="390521"/>
                </a:cubicBezTo>
                <a:cubicBezTo>
                  <a:pt x="1779098" y="399146"/>
                  <a:pt x="1773576" y="407612"/>
                  <a:pt x="1764947" y="409431"/>
                </a:cubicBezTo>
                <a:cubicBezTo>
                  <a:pt x="1756319" y="411250"/>
                  <a:pt x="1747850" y="405731"/>
                  <a:pt x="1746032" y="397106"/>
                </a:cubicBezTo>
                <a:cubicBezTo>
                  <a:pt x="1744214" y="388480"/>
                  <a:pt x="1749736" y="380014"/>
                  <a:pt x="1758365" y="378195"/>
                </a:cubicBezTo>
                <a:close/>
                <a:moveTo>
                  <a:pt x="1135823" y="376992"/>
                </a:moveTo>
                <a:cubicBezTo>
                  <a:pt x="1142883" y="375504"/>
                  <a:pt x="1149811" y="380018"/>
                  <a:pt x="1151298" y="387076"/>
                </a:cubicBezTo>
                <a:cubicBezTo>
                  <a:pt x="1152786" y="394133"/>
                  <a:pt x="1148268" y="401060"/>
                  <a:pt x="1141208" y="402548"/>
                </a:cubicBezTo>
                <a:cubicBezTo>
                  <a:pt x="1134149" y="404036"/>
                  <a:pt x="1127220" y="399521"/>
                  <a:pt x="1125733" y="392464"/>
                </a:cubicBezTo>
                <a:cubicBezTo>
                  <a:pt x="1124245" y="385406"/>
                  <a:pt x="1128763" y="378480"/>
                  <a:pt x="1135823" y="376992"/>
                </a:cubicBezTo>
                <a:close/>
                <a:moveTo>
                  <a:pt x="2725867" y="375814"/>
                </a:moveTo>
                <a:cubicBezTo>
                  <a:pt x="2736065" y="373665"/>
                  <a:pt x="2746074" y="380187"/>
                  <a:pt x="2748221" y="390380"/>
                </a:cubicBezTo>
                <a:cubicBezTo>
                  <a:pt x="2750370" y="400574"/>
                  <a:pt x="2743844" y="410580"/>
                  <a:pt x="2733646" y="412729"/>
                </a:cubicBezTo>
                <a:cubicBezTo>
                  <a:pt x="2723449" y="414878"/>
                  <a:pt x="2713440" y="408357"/>
                  <a:pt x="2711292" y="398163"/>
                </a:cubicBezTo>
                <a:cubicBezTo>
                  <a:pt x="2709144" y="387969"/>
                  <a:pt x="2715670" y="377963"/>
                  <a:pt x="2725867" y="375814"/>
                </a:cubicBezTo>
                <a:close/>
                <a:moveTo>
                  <a:pt x="2103325" y="374611"/>
                </a:moveTo>
                <a:cubicBezTo>
                  <a:pt x="2111954" y="372793"/>
                  <a:pt x="2120423" y="378311"/>
                  <a:pt x="2122240" y="386937"/>
                </a:cubicBezTo>
                <a:cubicBezTo>
                  <a:pt x="2124058" y="395561"/>
                  <a:pt x="2118537" y="404029"/>
                  <a:pt x="2109908" y="405847"/>
                </a:cubicBezTo>
                <a:cubicBezTo>
                  <a:pt x="2101279" y="407666"/>
                  <a:pt x="2092810" y="402147"/>
                  <a:pt x="2090993" y="393522"/>
                </a:cubicBezTo>
                <a:cubicBezTo>
                  <a:pt x="2089175" y="384896"/>
                  <a:pt x="2094696" y="376430"/>
                  <a:pt x="2103325" y="374611"/>
                </a:cubicBezTo>
                <a:close/>
                <a:moveTo>
                  <a:pt x="1480793" y="373457"/>
                </a:moveTo>
                <a:cubicBezTo>
                  <a:pt x="1487853" y="371969"/>
                  <a:pt x="1494782" y="376483"/>
                  <a:pt x="1496270" y="383541"/>
                </a:cubicBezTo>
                <a:cubicBezTo>
                  <a:pt x="1497757" y="390598"/>
                  <a:pt x="1493239" y="397525"/>
                  <a:pt x="1486179" y="399013"/>
                </a:cubicBezTo>
                <a:cubicBezTo>
                  <a:pt x="1479119" y="400501"/>
                  <a:pt x="1472191" y="395986"/>
                  <a:pt x="1470703" y="388928"/>
                </a:cubicBezTo>
                <a:cubicBezTo>
                  <a:pt x="1469216" y="381872"/>
                  <a:pt x="1473733" y="374945"/>
                  <a:pt x="1480793" y="373457"/>
                </a:cubicBezTo>
                <a:close/>
                <a:moveTo>
                  <a:pt x="2447099" y="365397"/>
                </a:moveTo>
                <a:cubicBezTo>
                  <a:pt x="2457297" y="363248"/>
                  <a:pt x="2467305" y="369769"/>
                  <a:pt x="2469453" y="379963"/>
                </a:cubicBezTo>
                <a:cubicBezTo>
                  <a:pt x="2471602" y="390157"/>
                  <a:pt x="2465076" y="400163"/>
                  <a:pt x="2454878" y="402312"/>
                </a:cubicBezTo>
                <a:cubicBezTo>
                  <a:pt x="2444680" y="404461"/>
                  <a:pt x="2434673" y="397940"/>
                  <a:pt x="2432524" y="387746"/>
                </a:cubicBezTo>
                <a:cubicBezTo>
                  <a:pt x="2430376" y="377552"/>
                  <a:pt x="2436901" y="367546"/>
                  <a:pt x="2447099" y="365397"/>
                </a:cubicBezTo>
                <a:close/>
                <a:moveTo>
                  <a:pt x="1824568" y="364243"/>
                </a:moveTo>
                <a:cubicBezTo>
                  <a:pt x="1833197" y="362425"/>
                  <a:pt x="1841665" y="367943"/>
                  <a:pt x="1843483" y="376569"/>
                </a:cubicBezTo>
                <a:cubicBezTo>
                  <a:pt x="1845301" y="385194"/>
                  <a:pt x="1839779" y="393660"/>
                  <a:pt x="1831150" y="395479"/>
                </a:cubicBezTo>
                <a:cubicBezTo>
                  <a:pt x="1822522" y="397297"/>
                  <a:pt x="1814053" y="391779"/>
                  <a:pt x="1812235" y="383154"/>
                </a:cubicBezTo>
                <a:cubicBezTo>
                  <a:pt x="1810417" y="374528"/>
                  <a:pt x="1815939" y="366062"/>
                  <a:pt x="1824568" y="364243"/>
                </a:cubicBezTo>
                <a:close/>
                <a:moveTo>
                  <a:pt x="1202025" y="363039"/>
                </a:moveTo>
                <a:cubicBezTo>
                  <a:pt x="1209086" y="361552"/>
                  <a:pt x="1216014" y="366066"/>
                  <a:pt x="1217501" y="373123"/>
                </a:cubicBezTo>
                <a:cubicBezTo>
                  <a:pt x="1218989" y="380181"/>
                  <a:pt x="1214471" y="387108"/>
                  <a:pt x="1207411" y="388596"/>
                </a:cubicBezTo>
                <a:cubicBezTo>
                  <a:pt x="1200352" y="390084"/>
                  <a:pt x="1193422" y="385569"/>
                  <a:pt x="1191936" y="378511"/>
                </a:cubicBezTo>
                <a:cubicBezTo>
                  <a:pt x="1190448" y="371454"/>
                  <a:pt x="1194966" y="364528"/>
                  <a:pt x="1202025" y="363039"/>
                </a:cubicBezTo>
                <a:close/>
                <a:moveTo>
                  <a:pt x="2792070" y="361862"/>
                </a:moveTo>
                <a:cubicBezTo>
                  <a:pt x="2802268" y="359713"/>
                  <a:pt x="2812276" y="366235"/>
                  <a:pt x="2814424" y="376428"/>
                </a:cubicBezTo>
                <a:cubicBezTo>
                  <a:pt x="2816572" y="386622"/>
                  <a:pt x="2810047" y="396628"/>
                  <a:pt x="2799849" y="398777"/>
                </a:cubicBezTo>
                <a:cubicBezTo>
                  <a:pt x="2789652" y="400926"/>
                  <a:pt x="2779644" y="394405"/>
                  <a:pt x="2777495" y="384211"/>
                </a:cubicBezTo>
                <a:cubicBezTo>
                  <a:pt x="2775348" y="374017"/>
                  <a:pt x="2781872" y="364011"/>
                  <a:pt x="2792070" y="361862"/>
                </a:cubicBezTo>
                <a:close/>
                <a:moveTo>
                  <a:pt x="2169528" y="360659"/>
                </a:moveTo>
                <a:cubicBezTo>
                  <a:pt x="2178157" y="358841"/>
                  <a:pt x="2186625" y="364359"/>
                  <a:pt x="2188443" y="372984"/>
                </a:cubicBezTo>
                <a:cubicBezTo>
                  <a:pt x="2190261" y="381609"/>
                  <a:pt x="2184740" y="390076"/>
                  <a:pt x="2176111" y="391895"/>
                </a:cubicBezTo>
                <a:cubicBezTo>
                  <a:pt x="2167482" y="393714"/>
                  <a:pt x="2159013" y="388195"/>
                  <a:pt x="2157196" y="379570"/>
                </a:cubicBezTo>
                <a:cubicBezTo>
                  <a:pt x="2155378" y="370944"/>
                  <a:pt x="2160899" y="362478"/>
                  <a:pt x="2169528" y="360659"/>
                </a:cubicBezTo>
                <a:close/>
                <a:moveTo>
                  <a:pt x="1546996" y="359505"/>
                </a:moveTo>
                <a:cubicBezTo>
                  <a:pt x="1554056" y="358017"/>
                  <a:pt x="1560985" y="362531"/>
                  <a:pt x="1562473" y="369589"/>
                </a:cubicBezTo>
                <a:cubicBezTo>
                  <a:pt x="1563960" y="376646"/>
                  <a:pt x="1559442" y="383573"/>
                  <a:pt x="1552382" y="385061"/>
                </a:cubicBezTo>
                <a:cubicBezTo>
                  <a:pt x="1545322" y="386549"/>
                  <a:pt x="1538393" y="382034"/>
                  <a:pt x="1536906" y="374977"/>
                </a:cubicBezTo>
                <a:cubicBezTo>
                  <a:pt x="1535419" y="367920"/>
                  <a:pt x="1539936" y="360993"/>
                  <a:pt x="1546996" y="359505"/>
                </a:cubicBezTo>
                <a:close/>
                <a:moveTo>
                  <a:pt x="2513302" y="351445"/>
                </a:moveTo>
                <a:cubicBezTo>
                  <a:pt x="2523500" y="349296"/>
                  <a:pt x="2533508" y="355817"/>
                  <a:pt x="2535656" y="366011"/>
                </a:cubicBezTo>
                <a:cubicBezTo>
                  <a:pt x="2537804" y="376205"/>
                  <a:pt x="2531279" y="386210"/>
                  <a:pt x="2521081" y="388359"/>
                </a:cubicBezTo>
                <a:cubicBezTo>
                  <a:pt x="2510883" y="390509"/>
                  <a:pt x="2500876" y="383987"/>
                  <a:pt x="2498727" y="373793"/>
                </a:cubicBezTo>
                <a:cubicBezTo>
                  <a:pt x="2496579" y="363600"/>
                  <a:pt x="2503104" y="353594"/>
                  <a:pt x="2513302" y="351445"/>
                </a:cubicBezTo>
                <a:close/>
                <a:moveTo>
                  <a:pt x="1890770" y="350291"/>
                </a:moveTo>
                <a:cubicBezTo>
                  <a:pt x="1899399" y="348472"/>
                  <a:pt x="1907868" y="353991"/>
                  <a:pt x="1909686" y="362617"/>
                </a:cubicBezTo>
                <a:cubicBezTo>
                  <a:pt x="1911503" y="371241"/>
                  <a:pt x="1905982" y="379708"/>
                  <a:pt x="1897353" y="381526"/>
                </a:cubicBezTo>
                <a:cubicBezTo>
                  <a:pt x="1888724" y="383345"/>
                  <a:pt x="1880256" y="377827"/>
                  <a:pt x="1878438" y="369202"/>
                </a:cubicBezTo>
                <a:cubicBezTo>
                  <a:pt x="1876620" y="360576"/>
                  <a:pt x="1882142" y="352110"/>
                  <a:pt x="1890770" y="350291"/>
                </a:cubicBezTo>
                <a:close/>
                <a:moveTo>
                  <a:pt x="1268228" y="349087"/>
                </a:moveTo>
                <a:cubicBezTo>
                  <a:pt x="1275289" y="347600"/>
                  <a:pt x="1282217" y="352114"/>
                  <a:pt x="1283704" y="359171"/>
                </a:cubicBezTo>
                <a:cubicBezTo>
                  <a:pt x="1285192" y="366229"/>
                  <a:pt x="1280674" y="373155"/>
                  <a:pt x="1273614" y="374644"/>
                </a:cubicBezTo>
                <a:cubicBezTo>
                  <a:pt x="1266554" y="376131"/>
                  <a:pt x="1259625" y="371617"/>
                  <a:pt x="1258138" y="364559"/>
                </a:cubicBezTo>
                <a:cubicBezTo>
                  <a:pt x="1256651" y="357502"/>
                  <a:pt x="1261169" y="350576"/>
                  <a:pt x="1268228" y="349087"/>
                </a:cubicBezTo>
                <a:close/>
                <a:moveTo>
                  <a:pt x="2858273" y="347910"/>
                </a:moveTo>
                <a:cubicBezTo>
                  <a:pt x="2868470" y="345761"/>
                  <a:pt x="2878479" y="352282"/>
                  <a:pt x="2880627" y="362476"/>
                </a:cubicBezTo>
                <a:cubicBezTo>
                  <a:pt x="2882776" y="372670"/>
                  <a:pt x="2876250" y="382676"/>
                  <a:pt x="2866052" y="384825"/>
                </a:cubicBezTo>
                <a:cubicBezTo>
                  <a:pt x="2855855" y="386974"/>
                  <a:pt x="2845846" y="380453"/>
                  <a:pt x="2843698" y="370259"/>
                </a:cubicBezTo>
                <a:cubicBezTo>
                  <a:pt x="2841550" y="360065"/>
                  <a:pt x="2848075" y="350059"/>
                  <a:pt x="2858273" y="347910"/>
                </a:cubicBezTo>
                <a:close/>
                <a:moveTo>
                  <a:pt x="2235731" y="346707"/>
                </a:moveTo>
                <a:cubicBezTo>
                  <a:pt x="2244360" y="344888"/>
                  <a:pt x="2252828" y="350407"/>
                  <a:pt x="2254646" y="359032"/>
                </a:cubicBezTo>
                <a:cubicBezTo>
                  <a:pt x="2256464" y="367657"/>
                  <a:pt x="2250943" y="376124"/>
                  <a:pt x="2242313" y="377943"/>
                </a:cubicBezTo>
                <a:cubicBezTo>
                  <a:pt x="2233684" y="379761"/>
                  <a:pt x="2225216" y="374243"/>
                  <a:pt x="2223398" y="365617"/>
                </a:cubicBezTo>
                <a:cubicBezTo>
                  <a:pt x="2221580" y="356992"/>
                  <a:pt x="2227102" y="348525"/>
                  <a:pt x="2235731" y="346707"/>
                </a:cubicBezTo>
                <a:close/>
                <a:moveTo>
                  <a:pt x="1613200" y="345553"/>
                </a:moveTo>
                <a:cubicBezTo>
                  <a:pt x="1620259" y="344065"/>
                  <a:pt x="1627189" y="348580"/>
                  <a:pt x="1628676" y="355637"/>
                </a:cubicBezTo>
                <a:cubicBezTo>
                  <a:pt x="1630163" y="362695"/>
                  <a:pt x="1625645" y="369621"/>
                  <a:pt x="1618586" y="371109"/>
                </a:cubicBezTo>
                <a:cubicBezTo>
                  <a:pt x="1611525" y="372597"/>
                  <a:pt x="1604596" y="368083"/>
                  <a:pt x="1603109" y="361025"/>
                </a:cubicBezTo>
                <a:cubicBezTo>
                  <a:pt x="1601622" y="353968"/>
                  <a:pt x="1606140" y="347041"/>
                  <a:pt x="1613200" y="345553"/>
                </a:cubicBezTo>
                <a:close/>
                <a:moveTo>
                  <a:pt x="2579505" y="337492"/>
                </a:moveTo>
                <a:cubicBezTo>
                  <a:pt x="2589702" y="335343"/>
                  <a:pt x="2599710" y="341865"/>
                  <a:pt x="2601859" y="352059"/>
                </a:cubicBezTo>
                <a:cubicBezTo>
                  <a:pt x="2604007" y="362253"/>
                  <a:pt x="2597482" y="372258"/>
                  <a:pt x="2587284" y="374407"/>
                </a:cubicBezTo>
                <a:cubicBezTo>
                  <a:pt x="2577086" y="376556"/>
                  <a:pt x="2567078" y="370035"/>
                  <a:pt x="2564930" y="359841"/>
                </a:cubicBezTo>
                <a:cubicBezTo>
                  <a:pt x="2562782" y="349648"/>
                  <a:pt x="2569307" y="339642"/>
                  <a:pt x="2579505" y="337492"/>
                </a:cubicBezTo>
                <a:close/>
                <a:moveTo>
                  <a:pt x="1956973" y="336339"/>
                </a:moveTo>
                <a:cubicBezTo>
                  <a:pt x="1965602" y="334520"/>
                  <a:pt x="1974071" y="340038"/>
                  <a:pt x="1975889" y="348664"/>
                </a:cubicBezTo>
                <a:cubicBezTo>
                  <a:pt x="1977706" y="357289"/>
                  <a:pt x="1972185" y="365756"/>
                  <a:pt x="1963556" y="367574"/>
                </a:cubicBezTo>
                <a:cubicBezTo>
                  <a:pt x="1954927" y="369393"/>
                  <a:pt x="1946458" y="363875"/>
                  <a:pt x="1944641" y="355250"/>
                </a:cubicBezTo>
                <a:cubicBezTo>
                  <a:pt x="1942823" y="346624"/>
                  <a:pt x="1948344" y="338158"/>
                  <a:pt x="1956973" y="336339"/>
                </a:cubicBezTo>
                <a:close/>
                <a:moveTo>
                  <a:pt x="1334431" y="335135"/>
                </a:moveTo>
                <a:cubicBezTo>
                  <a:pt x="1341491" y="333647"/>
                  <a:pt x="1348421" y="338162"/>
                  <a:pt x="1349907" y="345219"/>
                </a:cubicBezTo>
                <a:cubicBezTo>
                  <a:pt x="1351395" y="352277"/>
                  <a:pt x="1346877" y="359203"/>
                  <a:pt x="1339817" y="360692"/>
                </a:cubicBezTo>
                <a:cubicBezTo>
                  <a:pt x="1332757" y="362179"/>
                  <a:pt x="1325828" y="357664"/>
                  <a:pt x="1324341" y="350607"/>
                </a:cubicBezTo>
                <a:cubicBezTo>
                  <a:pt x="1322854" y="343550"/>
                  <a:pt x="1327371" y="336623"/>
                  <a:pt x="1334431" y="335135"/>
                </a:cubicBezTo>
                <a:close/>
                <a:moveTo>
                  <a:pt x="2924476" y="333958"/>
                </a:moveTo>
                <a:cubicBezTo>
                  <a:pt x="2934674" y="331809"/>
                  <a:pt x="2944682" y="338330"/>
                  <a:pt x="2946830" y="348524"/>
                </a:cubicBezTo>
                <a:cubicBezTo>
                  <a:pt x="2948978" y="358718"/>
                  <a:pt x="2942453" y="368723"/>
                  <a:pt x="2932255" y="370873"/>
                </a:cubicBezTo>
                <a:cubicBezTo>
                  <a:pt x="2922058" y="373022"/>
                  <a:pt x="2912049" y="366501"/>
                  <a:pt x="2909901" y="356306"/>
                </a:cubicBezTo>
                <a:cubicBezTo>
                  <a:pt x="2907752" y="346113"/>
                  <a:pt x="2914278" y="336107"/>
                  <a:pt x="2924476" y="333958"/>
                </a:cubicBezTo>
                <a:close/>
                <a:moveTo>
                  <a:pt x="2301934" y="332755"/>
                </a:moveTo>
                <a:cubicBezTo>
                  <a:pt x="2310563" y="330936"/>
                  <a:pt x="2319032" y="336455"/>
                  <a:pt x="2320849" y="345079"/>
                </a:cubicBezTo>
                <a:cubicBezTo>
                  <a:pt x="2322667" y="353705"/>
                  <a:pt x="2317146" y="362172"/>
                  <a:pt x="2308516" y="363990"/>
                </a:cubicBezTo>
                <a:cubicBezTo>
                  <a:pt x="2299887" y="365809"/>
                  <a:pt x="2291418" y="360291"/>
                  <a:pt x="2289600" y="351665"/>
                </a:cubicBezTo>
                <a:cubicBezTo>
                  <a:pt x="2287783" y="343040"/>
                  <a:pt x="2293304" y="334574"/>
                  <a:pt x="2301934" y="332755"/>
                </a:cubicBezTo>
                <a:close/>
                <a:moveTo>
                  <a:pt x="1679403" y="331601"/>
                </a:moveTo>
                <a:cubicBezTo>
                  <a:pt x="1686462" y="330113"/>
                  <a:pt x="1693391" y="334628"/>
                  <a:pt x="1694878" y="341685"/>
                </a:cubicBezTo>
                <a:cubicBezTo>
                  <a:pt x="1696366" y="348743"/>
                  <a:pt x="1691848" y="355669"/>
                  <a:pt x="1684789" y="357157"/>
                </a:cubicBezTo>
                <a:cubicBezTo>
                  <a:pt x="1677728" y="358645"/>
                  <a:pt x="1670800" y="354131"/>
                  <a:pt x="1669312" y="347073"/>
                </a:cubicBezTo>
                <a:cubicBezTo>
                  <a:pt x="1667825" y="340016"/>
                  <a:pt x="1672343" y="333089"/>
                  <a:pt x="1679403" y="331601"/>
                </a:cubicBezTo>
                <a:close/>
                <a:moveTo>
                  <a:pt x="2648982" y="322850"/>
                </a:moveTo>
                <a:cubicBezTo>
                  <a:pt x="2659179" y="320701"/>
                  <a:pt x="2669188" y="327223"/>
                  <a:pt x="2671336" y="337416"/>
                </a:cubicBezTo>
                <a:cubicBezTo>
                  <a:pt x="2673484" y="347610"/>
                  <a:pt x="2666958" y="357616"/>
                  <a:pt x="2656761" y="359765"/>
                </a:cubicBezTo>
                <a:cubicBezTo>
                  <a:pt x="2646564" y="361914"/>
                  <a:pt x="2636555" y="355394"/>
                  <a:pt x="2634407" y="345199"/>
                </a:cubicBezTo>
                <a:cubicBezTo>
                  <a:pt x="2632259" y="335005"/>
                  <a:pt x="2638784" y="325000"/>
                  <a:pt x="2648982" y="322850"/>
                </a:cubicBezTo>
                <a:close/>
                <a:moveTo>
                  <a:pt x="2023176" y="322386"/>
                </a:moveTo>
                <a:cubicBezTo>
                  <a:pt x="2031805" y="320568"/>
                  <a:pt x="2040274" y="326086"/>
                  <a:pt x="2042092" y="334712"/>
                </a:cubicBezTo>
                <a:cubicBezTo>
                  <a:pt x="2043909" y="343338"/>
                  <a:pt x="2038388" y="351804"/>
                  <a:pt x="2029759" y="353623"/>
                </a:cubicBezTo>
                <a:cubicBezTo>
                  <a:pt x="2021130" y="355441"/>
                  <a:pt x="2012661" y="349923"/>
                  <a:pt x="2010844" y="341297"/>
                </a:cubicBezTo>
                <a:cubicBezTo>
                  <a:pt x="2009026" y="332671"/>
                  <a:pt x="2014547" y="324205"/>
                  <a:pt x="2023176" y="322386"/>
                </a:cubicBezTo>
                <a:close/>
                <a:moveTo>
                  <a:pt x="1400634" y="321183"/>
                </a:moveTo>
                <a:cubicBezTo>
                  <a:pt x="1407694" y="319695"/>
                  <a:pt x="1414623" y="324210"/>
                  <a:pt x="1416110" y="331267"/>
                </a:cubicBezTo>
                <a:cubicBezTo>
                  <a:pt x="1417598" y="338325"/>
                  <a:pt x="1413080" y="345251"/>
                  <a:pt x="1406020" y="346739"/>
                </a:cubicBezTo>
                <a:cubicBezTo>
                  <a:pt x="1398960" y="348227"/>
                  <a:pt x="1392031" y="343713"/>
                  <a:pt x="1390544" y="336655"/>
                </a:cubicBezTo>
                <a:cubicBezTo>
                  <a:pt x="1389057" y="329598"/>
                  <a:pt x="1393574" y="322671"/>
                  <a:pt x="1400634" y="321183"/>
                </a:cubicBezTo>
                <a:close/>
                <a:moveTo>
                  <a:pt x="2368137" y="318803"/>
                </a:moveTo>
                <a:cubicBezTo>
                  <a:pt x="2376766" y="316984"/>
                  <a:pt x="2385234" y="322502"/>
                  <a:pt x="2387052" y="331127"/>
                </a:cubicBezTo>
                <a:cubicBezTo>
                  <a:pt x="2388870" y="339753"/>
                  <a:pt x="2383348" y="348220"/>
                  <a:pt x="2374720" y="350038"/>
                </a:cubicBezTo>
                <a:cubicBezTo>
                  <a:pt x="2366090" y="351857"/>
                  <a:pt x="2357622" y="346338"/>
                  <a:pt x="2355804" y="337713"/>
                </a:cubicBezTo>
                <a:cubicBezTo>
                  <a:pt x="2353987" y="329088"/>
                  <a:pt x="2359508" y="320622"/>
                  <a:pt x="2368137" y="318803"/>
                </a:cubicBezTo>
                <a:close/>
                <a:moveTo>
                  <a:pt x="1745605" y="317649"/>
                </a:moveTo>
                <a:cubicBezTo>
                  <a:pt x="1752665" y="316161"/>
                  <a:pt x="1759594" y="320675"/>
                  <a:pt x="1761081" y="327733"/>
                </a:cubicBezTo>
                <a:cubicBezTo>
                  <a:pt x="1762568" y="334790"/>
                  <a:pt x="1758051" y="341717"/>
                  <a:pt x="1750991" y="343205"/>
                </a:cubicBezTo>
                <a:cubicBezTo>
                  <a:pt x="1743931" y="344693"/>
                  <a:pt x="1737003" y="340178"/>
                  <a:pt x="1735515" y="333121"/>
                </a:cubicBezTo>
                <a:cubicBezTo>
                  <a:pt x="1734028" y="326063"/>
                  <a:pt x="1738545" y="319136"/>
                  <a:pt x="1745605" y="317649"/>
                </a:cubicBezTo>
                <a:close/>
                <a:moveTo>
                  <a:pt x="2711910" y="309588"/>
                </a:moveTo>
                <a:cubicBezTo>
                  <a:pt x="2722108" y="307439"/>
                  <a:pt x="2732117" y="313961"/>
                  <a:pt x="2734265" y="324154"/>
                </a:cubicBezTo>
                <a:cubicBezTo>
                  <a:pt x="2736413" y="334348"/>
                  <a:pt x="2729888" y="344354"/>
                  <a:pt x="2719690" y="346503"/>
                </a:cubicBezTo>
                <a:cubicBezTo>
                  <a:pt x="2709492" y="348652"/>
                  <a:pt x="2699484" y="342131"/>
                  <a:pt x="2697336" y="331937"/>
                </a:cubicBezTo>
                <a:cubicBezTo>
                  <a:pt x="2695187" y="321743"/>
                  <a:pt x="2701713" y="311738"/>
                  <a:pt x="2711910" y="309588"/>
                </a:cubicBezTo>
                <a:close/>
                <a:moveTo>
                  <a:pt x="2089379" y="308434"/>
                </a:moveTo>
                <a:cubicBezTo>
                  <a:pt x="2098008" y="306616"/>
                  <a:pt x="2106477" y="312134"/>
                  <a:pt x="2108295" y="320760"/>
                </a:cubicBezTo>
                <a:cubicBezTo>
                  <a:pt x="2110112" y="329385"/>
                  <a:pt x="2104590" y="337852"/>
                  <a:pt x="2095962" y="339670"/>
                </a:cubicBezTo>
                <a:cubicBezTo>
                  <a:pt x="2087333" y="341489"/>
                  <a:pt x="2078864" y="335971"/>
                  <a:pt x="2077047" y="327345"/>
                </a:cubicBezTo>
                <a:cubicBezTo>
                  <a:pt x="2075229" y="318719"/>
                  <a:pt x="2080750" y="310253"/>
                  <a:pt x="2089379" y="308434"/>
                </a:cubicBezTo>
                <a:close/>
                <a:moveTo>
                  <a:pt x="1466837" y="307231"/>
                </a:moveTo>
                <a:cubicBezTo>
                  <a:pt x="1473897" y="305743"/>
                  <a:pt x="1480826" y="310257"/>
                  <a:pt x="1482313" y="317315"/>
                </a:cubicBezTo>
                <a:cubicBezTo>
                  <a:pt x="1483801" y="324372"/>
                  <a:pt x="1479282" y="331299"/>
                  <a:pt x="1472223" y="332787"/>
                </a:cubicBezTo>
                <a:cubicBezTo>
                  <a:pt x="1465162" y="334275"/>
                  <a:pt x="1458234" y="329761"/>
                  <a:pt x="1456747" y="322703"/>
                </a:cubicBezTo>
                <a:cubicBezTo>
                  <a:pt x="1455259" y="315646"/>
                  <a:pt x="1459777" y="308719"/>
                  <a:pt x="1466837" y="307231"/>
                </a:cubicBezTo>
                <a:close/>
                <a:moveTo>
                  <a:pt x="2434340" y="304850"/>
                </a:moveTo>
                <a:cubicBezTo>
                  <a:pt x="2442968" y="303032"/>
                  <a:pt x="2451438" y="308550"/>
                  <a:pt x="2453255" y="317175"/>
                </a:cubicBezTo>
                <a:cubicBezTo>
                  <a:pt x="2455073" y="325801"/>
                  <a:pt x="2449551" y="334268"/>
                  <a:pt x="2440922" y="336086"/>
                </a:cubicBezTo>
                <a:cubicBezTo>
                  <a:pt x="2432293" y="337904"/>
                  <a:pt x="2423825" y="332386"/>
                  <a:pt x="2422007" y="323761"/>
                </a:cubicBezTo>
                <a:cubicBezTo>
                  <a:pt x="2420190" y="315135"/>
                  <a:pt x="2425710" y="306669"/>
                  <a:pt x="2434340" y="304850"/>
                </a:cubicBezTo>
                <a:close/>
                <a:moveTo>
                  <a:pt x="1811808" y="303697"/>
                </a:moveTo>
                <a:cubicBezTo>
                  <a:pt x="1818868" y="302209"/>
                  <a:pt x="1825797" y="306723"/>
                  <a:pt x="1827284" y="313780"/>
                </a:cubicBezTo>
                <a:cubicBezTo>
                  <a:pt x="1828771" y="320838"/>
                  <a:pt x="1824254" y="327765"/>
                  <a:pt x="1817194" y="329253"/>
                </a:cubicBezTo>
                <a:cubicBezTo>
                  <a:pt x="1810134" y="330741"/>
                  <a:pt x="1803205" y="326226"/>
                  <a:pt x="1801718" y="319169"/>
                </a:cubicBezTo>
                <a:cubicBezTo>
                  <a:pt x="1800231" y="312111"/>
                  <a:pt x="1804748" y="305184"/>
                  <a:pt x="1811808" y="303697"/>
                </a:cubicBezTo>
                <a:close/>
                <a:moveTo>
                  <a:pt x="2778114" y="295636"/>
                </a:moveTo>
                <a:cubicBezTo>
                  <a:pt x="2788311" y="293487"/>
                  <a:pt x="2798320" y="300008"/>
                  <a:pt x="2800468" y="310202"/>
                </a:cubicBezTo>
                <a:cubicBezTo>
                  <a:pt x="2802616" y="320396"/>
                  <a:pt x="2796090" y="330402"/>
                  <a:pt x="2785893" y="332551"/>
                </a:cubicBezTo>
                <a:cubicBezTo>
                  <a:pt x="2775695" y="334700"/>
                  <a:pt x="2765687" y="328179"/>
                  <a:pt x="2763538" y="317985"/>
                </a:cubicBezTo>
                <a:cubicBezTo>
                  <a:pt x="2761391" y="307791"/>
                  <a:pt x="2767916" y="297786"/>
                  <a:pt x="2778114" y="295636"/>
                </a:cubicBezTo>
                <a:close/>
                <a:moveTo>
                  <a:pt x="2155582" y="294482"/>
                </a:moveTo>
                <a:cubicBezTo>
                  <a:pt x="2164211" y="292664"/>
                  <a:pt x="2172679" y="298182"/>
                  <a:pt x="2174497" y="306808"/>
                </a:cubicBezTo>
                <a:cubicBezTo>
                  <a:pt x="2176315" y="315433"/>
                  <a:pt x="2170794" y="323899"/>
                  <a:pt x="2162164" y="325718"/>
                </a:cubicBezTo>
                <a:cubicBezTo>
                  <a:pt x="2153536" y="327537"/>
                  <a:pt x="2145067" y="322018"/>
                  <a:pt x="2143249" y="313393"/>
                </a:cubicBezTo>
                <a:cubicBezTo>
                  <a:pt x="2141432" y="304767"/>
                  <a:pt x="2146953" y="296301"/>
                  <a:pt x="2155582" y="294482"/>
                </a:cubicBezTo>
                <a:close/>
                <a:moveTo>
                  <a:pt x="1533040" y="293279"/>
                </a:moveTo>
                <a:cubicBezTo>
                  <a:pt x="1540099" y="291791"/>
                  <a:pt x="1547029" y="296305"/>
                  <a:pt x="1548516" y="303363"/>
                </a:cubicBezTo>
                <a:cubicBezTo>
                  <a:pt x="1550004" y="310420"/>
                  <a:pt x="1545485" y="317347"/>
                  <a:pt x="1538426" y="318835"/>
                </a:cubicBezTo>
                <a:cubicBezTo>
                  <a:pt x="1531365" y="320323"/>
                  <a:pt x="1524437" y="315808"/>
                  <a:pt x="1522950" y="308751"/>
                </a:cubicBezTo>
                <a:cubicBezTo>
                  <a:pt x="1521462" y="301693"/>
                  <a:pt x="1525980" y="294766"/>
                  <a:pt x="1533040" y="293279"/>
                </a:cubicBezTo>
                <a:close/>
                <a:moveTo>
                  <a:pt x="2500543" y="290898"/>
                </a:moveTo>
                <a:cubicBezTo>
                  <a:pt x="2509171" y="289080"/>
                  <a:pt x="2517640" y="294598"/>
                  <a:pt x="2519458" y="303223"/>
                </a:cubicBezTo>
                <a:cubicBezTo>
                  <a:pt x="2521276" y="311848"/>
                  <a:pt x="2515754" y="320315"/>
                  <a:pt x="2507125" y="322134"/>
                </a:cubicBezTo>
                <a:cubicBezTo>
                  <a:pt x="2498496" y="323953"/>
                  <a:pt x="2490028" y="318434"/>
                  <a:pt x="2488210" y="309809"/>
                </a:cubicBezTo>
                <a:cubicBezTo>
                  <a:pt x="2486392" y="301183"/>
                  <a:pt x="2491914" y="292717"/>
                  <a:pt x="2500543" y="290898"/>
                </a:cubicBezTo>
                <a:close/>
                <a:moveTo>
                  <a:pt x="1878011" y="289744"/>
                </a:moveTo>
                <a:cubicBezTo>
                  <a:pt x="1885071" y="288257"/>
                  <a:pt x="1892000" y="292771"/>
                  <a:pt x="1893488" y="299828"/>
                </a:cubicBezTo>
                <a:cubicBezTo>
                  <a:pt x="1894974" y="306886"/>
                  <a:pt x="1890457" y="313813"/>
                  <a:pt x="1883396" y="315301"/>
                </a:cubicBezTo>
                <a:cubicBezTo>
                  <a:pt x="1876337" y="316789"/>
                  <a:pt x="1869408" y="312274"/>
                  <a:pt x="1867921" y="305216"/>
                </a:cubicBezTo>
                <a:cubicBezTo>
                  <a:pt x="1866434" y="298159"/>
                  <a:pt x="1870951" y="291232"/>
                  <a:pt x="1878011" y="289744"/>
                </a:cubicBezTo>
                <a:close/>
                <a:moveTo>
                  <a:pt x="2844316" y="281684"/>
                </a:moveTo>
                <a:cubicBezTo>
                  <a:pt x="2854514" y="279535"/>
                  <a:pt x="2864522" y="286056"/>
                  <a:pt x="2866671" y="296250"/>
                </a:cubicBezTo>
                <a:cubicBezTo>
                  <a:pt x="2868819" y="306444"/>
                  <a:pt x="2862293" y="316450"/>
                  <a:pt x="2852096" y="318599"/>
                </a:cubicBezTo>
                <a:cubicBezTo>
                  <a:pt x="2841898" y="320748"/>
                  <a:pt x="2831890" y="314227"/>
                  <a:pt x="2829742" y="304033"/>
                </a:cubicBezTo>
                <a:cubicBezTo>
                  <a:pt x="2827594" y="293839"/>
                  <a:pt x="2834119" y="283833"/>
                  <a:pt x="2844316" y="281684"/>
                </a:cubicBezTo>
                <a:close/>
                <a:moveTo>
                  <a:pt x="2221784" y="280530"/>
                </a:moveTo>
                <a:cubicBezTo>
                  <a:pt x="2230414" y="278712"/>
                  <a:pt x="2238882" y="284230"/>
                  <a:pt x="2240700" y="292856"/>
                </a:cubicBezTo>
                <a:cubicBezTo>
                  <a:pt x="2242518" y="301481"/>
                  <a:pt x="2236997" y="309947"/>
                  <a:pt x="2228367" y="311766"/>
                </a:cubicBezTo>
                <a:cubicBezTo>
                  <a:pt x="2219738" y="313585"/>
                  <a:pt x="2211270" y="308066"/>
                  <a:pt x="2209452" y="299441"/>
                </a:cubicBezTo>
                <a:cubicBezTo>
                  <a:pt x="2207634" y="290815"/>
                  <a:pt x="2213156" y="282348"/>
                  <a:pt x="2221784" y="280530"/>
                </a:cubicBezTo>
                <a:close/>
                <a:moveTo>
                  <a:pt x="1599243" y="279327"/>
                </a:moveTo>
                <a:cubicBezTo>
                  <a:pt x="1606303" y="277839"/>
                  <a:pt x="1613232" y="282354"/>
                  <a:pt x="1614719" y="289411"/>
                </a:cubicBezTo>
                <a:cubicBezTo>
                  <a:pt x="1616206" y="296469"/>
                  <a:pt x="1611689" y="303396"/>
                  <a:pt x="1604629" y="304883"/>
                </a:cubicBezTo>
                <a:cubicBezTo>
                  <a:pt x="1597569" y="306371"/>
                  <a:pt x="1590640" y="301857"/>
                  <a:pt x="1589153" y="294799"/>
                </a:cubicBezTo>
                <a:cubicBezTo>
                  <a:pt x="1587665" y="287742"/>
                  <a:pt x="1592183" y="280815"/>
                  <a:pt x="1599243" y="279327"/>
                </a:cubicBezTo>
                <a:close/>
                <a:moveTo>
                  <a:pt x="2566746" y="276946"/>
                </a:moveTo>
                <a:cubicBezTo>
                  <a:pt x="2575374" y="275128"/>
                  <a:pt x="2583842" y="280646"/>
                  <a:pt x="2585660" y="289271"/>
                </a:cubicBezTo>
                <a:cubicBezTo>
                  <a:pt x="2587478" y="297896"/>
                  <a:pt x="2581956" y="306363"/>
                  <a:pt x="2573328" y="308182"/>
                </a:cubicBezTo>
                <a:cubicBezTo>
                  <a:pt x="2564699" y="310001"/>
                  <a:pt x="2556230" y="304482"/>
                  <a:pt x="2554412" y="295856"/>
                </a:cubicBezTo>
                <a:cubicBezTo>
                  <a:pt x="2552595" y="287231"/>
                  <a:pt x="2558117" y="278764"/>
                  <a:pt x="2566746" y="276946"/>
                </a:cubicBezTo>
                <a:close/>
                <a:moveTo>
                  <a:pt x="1944214" y="275792"/>
                </a:moveTo>
                <a:cubicBezTo>
                  <a:pt x="1951274" y="274305"/>
                  <a:pt x="1958203" y="278819"/>
                  <a:pt x="1959690" y="285876"/>
                </a:cubicBezTo>
                <a:cubicBezTo>
                  <a:pt x="1961177" y="292934"/>
                  <a:pt x="1956660" y="299860"/>
                  <a:pt x="1949599" y="301349"/>
                </a:cubicBezTo>
                <a:cubicBezTo>
                  <a:pt x="1942540" y="302836"/>
                  <a:pt x="1935611" y="298321"/>
                  <a:pt x="1934124" y="291264"/>
                </a:cubicBezTo>
                <a:cubicBezTo>
                  <a:pt x="1932637" y="284207"/>
                  <a:pt x="1937154" y="277280"/>
                  <a:pt x="1944214" y="275792"/>
                </a:cubicBezTo>
                <a:close/>
                <a:moveTo>
                  <a:pt x="2910519" y="267732"/>
                </a:moveTo>
                <a:cubicBezTo>
                  <a:pt x="2920717" y="265583"/>
                  <a:pt x="2930726" y="272104"/>
                  <a:pt x="2932873" y="282298"/>
                </a:cubicBezTo>
                <a:cubicBezTo>
                  <a:pt x="2935022" y="292492"/>
                  <a:pt x="2928496" y="302497"/>
                  <a:pt x="2918298" y="304647"/>
                </a:cubicBezTo>
                <a:cubicBezTo>
                  <a:pt x="2908101" y="306796"/>
                  <a:pt x="2898093" y="300274"/>
                  <a:pt x="2895944" y="290080"/>
                </a:cubicBezTo>
                <a:cubicBezTo>
                  <a:pt x="2893796" y="279887"/>
                  <a:pt x="2900322" y="269881"/>
                  <a:pt x="2910519" y="267732"/>
                </a:cubicBezTo>
                <a:close/>
                <a:moveTo>
                  <a:pt x="2287988" y="266578"/>
                </a:moveTo>
                <a:cubicBezTo>
                  <a:pt x="2296617" y="264759"/>
                  <a:pt x="2305086" y="270278"/>
                  <a:pt x="2306903" y="278903"/>
                </a:cubicBezTo>
                <a:cubicBezTo>
                  <a:pt x="2308721" y="287528"/>
                  <a:pt x="2303200" y="295995"/>
                  <a:pt x="2294570" y="297813"/>
                </a:cubicBezTo>
                <a:cubicBezTo>
                  <a:pt x="2285941" y="299632"/>
                  <a:pt x="2277472" y="294114"/>
                  <a:pt x="2275655" y="285489"/>
                </a:cubicBezTo>
                <a:cubicBezTo>
                  <a:pt x="2273837" y="276863"/>
                  <a:pt x="2279358" y="268396"/>
                  <a:pt x="2287988" y="266578"/>
                </a:cubicBezTo>
                <a:close/>
                <a:moveTo>
                  <a:pt x="1665446" y="265375"/>
                </a:moveTo>
                <a:cubicBezTo>
                  <a:pt x="1672506" y="263887"/>
                  <a:pt x="1679435" y="268401"/>
                  <a:pt x="1680922" y="275459"/>
                </a:cubicBezTo>
                <a:cubicBezTo>
                  <a:pt x="1682409" y="282516"/>
                  <a:pt x="1677892" y="289443"/>
                  <a:pt x="1670832" y="290931"/>
                </a:cubicBezTo>
                <a:cubicBezTo>
                  <a:pt x="1663772" y="292419"/>
                  <a:pt x="1656843" y="287905"/>
                  <a:pt x="1655356" y="280847"/>
                </a:cubicBezTo>
                <a:cubicBezTo>
                  <a:pt x="1653869" y="273790"/>
                  <a:pt x="1658386" y="266863"/>
                  <a:pt x="1665446" y="265375"/>
                </a:cubicBezTo>
                <a:close/>
                <a:moveTo>
                  <a:pt x="2636222" y="262304"/>
                </a:moveTo>
                <a:cubicBezTo>
                  <a:pt x="2644851" y="260486"/>
                  <a:pt x="2653319" y="266004"/>
                  <a:pt x="2655137" y="274629"/>
                </a:cubicBezTo>
                <a:cubicBezTo>
                  <a:pt x="2656955" y="283254"/>
                  <a:pt x="2651433" y="291721"/>
                  <a:pt x="2642804" y="293540"/>
                </a:cubicBezTo>
                <a:cubicBezTo>
                  <a:pt x="2634176" y="295358"/>
                  <a:pt x="2625707" y="289840"/>
                  <a:pt x="2623890" y="281214"/>
                </a:cubicBezTo>
                <a:cubicBezTo>
                  <a:pt x="2622072" y="272589"/>
                  <a:pt x="2627594" y="264122"/>
                  <a:pt x="2636222" y="262304"/>
                </a:cubicBezTo>
                <a:close/>
                <a:moveTo>
                  <a:pt x="2010417" y="261840"/>
                </a:moveTo>
                <a:cubicBezTo>
                  <a:pt x="2017477" y="260352"/>
                  <a:pt x="2024406" y="264867"/>
                  <a:pt x="2025893" y="271924"/>
                </a:cubicBezTo>
                <a:cubicBezTo>
                  <a:pt x="2027380" y="278982"/>
                  <a:pt x="2022862" y="285908"/>
                  <a:pt x="2015802" y="287396"/>
                </a:cubicBezTo>
                <a:cubicBezTo>
                  <a:pt x="2008742" y="288884"/>
                  <a:pt x="2001814" y="284369"/>
                  <a:pt x="2000326" y="277312"/>
                </a:cubicBezTo>
                <a:cubicBezTo>
                  <a:pt x="1998839" y="270255"/>
                  <a:pt x="2003357" y="263328"/>
                  <a:pt x="2010417" y="261840"/>
                </a:cubicBezTo>
                <a:close/>
                <a:moveTo>
                  <a:pt x="2966964" y="260459"/>
                </a:moveTo>
                <a:lnTo>
                  <a:pt x="2966964" y="283161"/>
                </a:lnTo>
                <a:cubicBezTo>
                  <a:pt x="2964087" y="281798"/>
                  <a:pt x="2962778" y="279122"/>
                  <a:pt x="2962147" y="276128"/>
                </a:cubicBezTo>
                <a:cubicBezTo>
                  <a:pt x="2960885" y="270139"/>
                  <a:pt x="2962617" y="264215"/>
                  <a:pt x="2966964" y="260459"/>
                </a:cubicBezTo>
                <a:close/>
                <a:moveTo>
                  <a:pt x="2354191" y="252626"/>
                </a:moveTo>
                <a:cubicBezTo>
                  <a:pt x="2362820" y="250807"/>
                  <a:pt x="2371288" y="256325"/>
                  <a:pt x="2373106" y="264951"/>
                </a:cubicBezTo>
                <a:cubicBezTo>
                  <a:pt x="2374924" y="273576"/>
                  <a:pt x="2369402" y="282043"/>
                  <a:pt x="2360774" y="283861"/>
                </a:cubicBezTo>
                <a:cubicBezTo>
                  <a:pt x="2352144" y="285680"/>
                  <a:pt x="2343676" y="280162"/>
                  <a:pt x="2341858" y="271536"/>
                </a:cubicBezTo>
                <a:cubicBezTo>
                  <a:pt x="2340040" y="262911"/>
                  <a:pt x="2345561" y="254444"/>
                  <a:pt x="2354191" y="252626"/>
                </a:cubicBezTo>
                <a:close/>
                <a:moveTo>
                  <a:pt x="1731649" y="251423"/>
                </a:moveTo>
                <a:cubicBezTo>
                  <a:pt x="1738709" y="249935"/>
                  <a:pt x="1745638" y="254449"/>
                  <a:pt x="1747125" y="261507"/>
                </a:cubicBezTo>
                <a:cubicBezTo>
                  <a:pt x="1748612" y="268564"/>
                  <a:pt x="1744094" y="275491"/>
                  <a:pt x="1737035" y="276979"/>
                </a:cubicBezTo>
                <a:cubicBezTo>
                  <a:pt x="1729974" y="278467"/>
                  <a:pt x="1723046" y="273952"/>
                  <a:pt x="1721559" y="266895"/>
                </a:cubicBezTo>
                <a:cubicBezTo>
                  <a:pt x="1720071" y="259837"/>
                  <a:pt x="1724589" y="252910"/>
                  <a:pt x="1731649" y="251423"/>
                </a:cubicBezTo>
                <a:close/>
                <a:moveTo>
                  <a:pt x="2699151" y="249042"/>
                </a:moveTo>
                <a:cubicBezTo>
                  <a:pt x="2707780" y="247223"/>
                  <a:pt x="2716248" y="252742"/>
                  <a:pt x="2718066" y="261367"/>
                </a:cubicBezTo>
                <a:cubicBezTo>
                  <a:pt x="2719884" y="269992"/>
                  <a:pt x="2714362" y="278459"/>
                  <a:pt x="2705734" y="280277"/>
                </a:cubicBezTo>
                <a:cubicBezTo>
                  <a:pt x="2697105" y="282096"/>
                  <a:pt x="2688636" y="276578"/>
                  <a:pt x="2686818" y="267952"/>
                </a:cubicBezTo>
                <a:cubicBezTo>
                  <a:pt x="2685001" y="259327"/>
                  <a:pt x="2690522" y="250860"/>
                  <a:pt x="2699151" y="249042"/>
                </a:cubicBezTo>
                <a:close/>
                <a:moveTo>
                  <a:pt x="2076620" y="247888"/>
                </a:moveTo>
                <a:cubicBezTo>
                  <a:pt x="2083679" y="246400"/>
                  <a:pt x="2090609" y="250914"/>
                  <a:pt x="2092096" y="257972"/>
                </a:cubicBezTo>
                <a:cubicBezTo>
                  <a:pt x="2093583" y="265029"/>
                  <a:pt x="2089065" y="271956"/>
                  <a:pt x="2082005" y="273444"/>
                </a:cubicBezTo>
                <a:cubicBezTo>
                  <a:pt x="2074945" y="274932"/>
                  <a:pt x="2068017" y="270417"/>
                  <a:pt x="2066529" y="263359"/>
                </a:cubicBezTo>
                <a:cubicBezTo>
                  <a:pt x="2065042" y="256303"/>
                  <a:pt x="2069559" y="249376"/>
                  <a:pt x="2076620" y="247888"/>
                </a:cubicBezTo>
                <a:close/>
                <a:moveTo>
                  <a:pt x="2420394" y="238673"/>
                </a:moveTo>
                <a:cubicBezTo>
                  <a:pt x="2429022" y="236855"/>
                  <a:pt x="2437491" y="242373"/>
                  <a:pt x="2439309" y="250999"/>
                </a:cubicBezTo>
                <a:cubicBezTo>
                  <a:pt x="2441127" y="259624"/>
                  <a:pt x="2435604" y="268091"/>
                  <a:pt x="2426976" y="269909"/>
                </a:cubicBezTo>
                <a:cubicBezTo>
                  <a:pt x="2418347" y="271728"/>
                  <a:pt x="2409879" y="266210"/>
                  <a:pt x="2408061" y="257584"/>
                </a:cubicBezTo>
                <a:cubicBezTo>
                  <a:pt x="2406244" y="248958"/>
                  <a:pt x="2411764" y="240492"/>
                  <a:pt x="2420394" y="238673"/>
                </a:cubicBezTo>
                <a:close/>
                <a:moveTo>
                  <a:pt x="1797852" y="237470"/>
                </a:moveTo>
                <a:cubicBezTo>
                  <a:pt x="1804911" y="235983"/>
                  <a:pt x="1811841" y="240497"/>
                  <a:pt x="1813327" y="247554"/>
                </a:cubicBezTo>
                <a:cubicBezTo>
                  <a:pt x="1814815" y="254612"/>
                  <a:pt x="1810297" y="261539"/>
                  <a:pt x="1803238" y="263027"/>
                </a:cubicBezTo>
                <a:cubicBezTo>
                  <a:pt x="1796177" y="264515"/>
                  <a:pt x="1789249" y="260000"/>
                  <a:pt x="1787762" y="252942"/>
                </a:cubicBezTo>
                <a:cubicBezTo>
                  <a:pt x="1786274" y="245885"/>
                  <a:pt x="1790792" y="238959"/>
                  <a:pt x="1797852" y="237470"/>
                </a:cubicBezTo>
                <a:close/>
                <a:moveTo>
                  <a:pt x="2765354" y="235090"/>
                </a:moveTo>
                <a:cubicBezTo>
                  <a:pt x="2773982" y="233271"/>
                  <a:pt x="2782451" y="238789"/>
                  <a:pt x="2784269" y="247414"/>
                </a:cubicBezTo>
                <a:cubicBezTo>
                  <a:pt x="2786086" y="256040"/>
                  <a:pt x="2780565" y="264507"/>
                  <a:pt x="2771937" y="266325"/>
                </a:cubicBezTo>
                <a:cubicBezTo>
                  <a:pt x="2763308" y="268144"/>
                  <a:pt x="2754839" y="262625"/>
                  <a:pt x="2753021" y="254000"/>
                </a:cubicBezTo>
                <a:cubicBezTo>
                  <a:pt x="2751204" y="245375"/>
                  <a:pt x="2756725" y="236908"/>
                  <a:pt x="2765354" y="235090"/>
                </a:cubicBezTo>
                <a:close/>
                <a:moveTo>
                  <a:pt x="2142823" y="233936"/>
                </a:moveTo>
                <a:cubicBezTo>
                  <a:pt x="2149882" y="232448"/>
                  <a:pt x="2156811" y="236962"/>
                  <a:pt x="2158299" y="244020"/>
                </a:cubicBezTo>
                <a:cubicBezTo>
                  <a:pt x="2159786" y="251077"/>
                  <a:pt x="2155268" y="258004"/>
                  <a:pt x="2148208" y="259492"/>
                </a:cubicBezTo>
                <a:cubicBezTo>
                  <a:pt x="2141148" y="260980"/>
                  <a:pt x="2134220" y="256465"/>
                  <a:pt x="2132732" y="249407"/>
                </a:cubicBezTo>
                <a:cubicBezTo>
                  <a:pt x="2131245" y="242351"/>
                  <a:pt x="2135762" y="235424"/>
                  <a:pt x="2142823" y="233936"/>
                </a:cubicBezTo>
                <a:close/>
                <a:moveTo>
                  <a:pt x="2486596" y="224721"/>
                </a:moveTo>
                <a:cubicBezTo>
                  <a:pt x="2495225" y="222903"/>
                  <a:pt x="2503694" y="228421"/>
                  <a:pt x="2505512" y="237047"/>
                </a:cubicBezTo>
                <a:cubicBezTo>
                  <a:pt x="2507330" y="245672"/>
                  <a:pt x="2501808" y="254139"/>
                  <a:pt x="2493179" y="255957"/>
                </a:cubicBezTo>
                <a:cubicBezTo>
                  <a:pt x="2484550" y="257775"/>
                  <a:pt x="2476082" y="252258"/>
                  <a:pt x="2474264" y="243632"/>
                </a:cubicBezTo>
                <a:cubicBezTo>
                  <a:pt x="2472446" y="235006"/>
                  <a:pt x="2477968" y="226540"/>
                  <a:pt x="2486596" y="224721"/>
                </a:cubicBezTo>
                <a:close/>
                <a:moveTo>
                  <a:pt x="1864055" y="223518"/>
                </a:moveTo>
                <a:cubicBezTo>
                  <a:pt x="1871114" y="222031"/>
                  <a:pt x="1878044" y="226545"/>
                  <a:pt x="1879531" y="233602"/>
                </a:cubicBezTo>
                <a:cubicBezTo>
                  <a:pt x="1881018" y="240660"/>
                  <a:pt x="1876500" y="247586"/>
                  <a:pt x="1869440" y="249075"/>
                </a:cubicBezTo>
                <a:cubicBezTo>
                  <a:pt x="1862380" y="250562"/>
                  <a:pt x="1855452" y="246048"/>
                  <a:pt x="1853965" y="238990"/>
                </a:cubicBezTo>
                <a:cubicBezTo>
                  <a:pt x="1852477" y="231933"/>
                  <a:pt x="1856995" y="225007"/>
                  <a:pt x="1864055" y="223518"/>
                </a:cubicBezTo>
                <a:close/>
                <a:moveTo>
                  <a:pt x="2831556" y="221137"/>
                </a:moveTo>
                <a:cubicBezTo>
                  <a:pt x="2840185" y="219319"/>
                  <a:pt x="2848654" y="224837"/>
                  <a:pt x="2850472" y="233462"/>
                </a:cubicBezTo>
                <a:cubicBezTo>
                  <a:pt x="2852289" y="242088"/>
                  <a:pt x="2846768" y="250555"/>
                  <a:pt x="2838139" y="252373"/>
                </a:cubicBezTo>
                <a:cubicBezTo>
                  <a:pt x="2829511" y="254191"/>
                  <a:pt x="2821042" y="248673"/>
                  <a:pt x="2819224" y="240048"/>
                </a:cubicBezTo>
                <a:cubicBezTo>
                  <a:pt x="2817406" y="231422"/>
                  <a:pt x="2822928" y="222956"/>
                  <a:pt x="2831556" y="221137"/>
                </a:cubicBezTo>
                <a:close/>
                <a:moveTo>
                  <a:pt x="2209025" y="219984"/>
                </a:moveTo>
                <a:cubicBezTo>
                  <a:pt x="2216086" y="218496"/>
                  <a:pt x="2223014" y="223010"/>
                  <a:pt x="2224501" y="230067"/>
                </a:cubicBezTo>
                <a:cubicBezTo>
                  <a:pt x="2225988" y="237125"/>
                  <a:pt x="2221472" y="244052"/>
                  <a:pt x="2214410" y="245540"/>
                </a:cubicBezTo>
                <a:cubicBezTo>
                  <a:pt x="2207351" y="247028"/>
                  <a:pt x="2200422" y="242513"/>
                  <a:pt x="2198935" y="235456"/>
                </a:cubicBezTo>
                <a:cubicBezTo>
                  <a:pt x="2197448" y="228398"/>
                  <a:pt x="2201965" y="221471"/>
                  <a:pt x="2209025" y="219984"/>
                </a:cubicBezTo>
                <a:close/>
                <a:moveTo>
                  <a:pt x="2552800" y="210769"/>
                </a:moveTo>
                <a:cubicBezTo>
                  <a:pt x="2561428" y="208951"/>
                  <a:pt x="2569896" y="214468"/>
                  <a:pt x="2571714" y="223094"/>
                </a:cubicBezTo>
                <a:cubicBezTo>
                  <a:pt x="2573532" y="231720"/>
                  <a:pt x="2568010" y="240186"/>
                  <a:pt x="2559382" y="242005"/>
                </a:cubicBezTo>
                <a:cubicBezTo>
                  <a:pt x="2550753" y="243823"/>
                  <a:pt x="2542284" y="238305"/>
                  <a:pt x="2540466" y="229680"/>
                </a:cubicBezTo>
                <a:cubicBezTo>
                  <a:pt x="2538649" y="221054"/>
                  <a:pt x="2544170" y="212588"/>
                  <a:pt x="2552800" y="210769"/>
                </a:cubicBezTo>
                <a:close/>
                <a:moveTo>
                  <a:pt x="1930257" y="209566"/>
                </a:moveTo>
                <a:cubicBezTo>
                  <a:pt x="1937317" y="208078"/>
                  <a:pt x="1944246" y="212593"/>
                  <a:pt x="1945734" y="219650"/>
                </a:cubicBezTo>
                <a:cubicBezTo>
                  <a:pt x="1947221" y="226708"/>
                  <a:pt x="1942703" y="233634"/>
                  <a:pt x="1935643" y="235123"/>
                </a:cubicBezTo>
                <a:cubicBezTo>
                  <a:pt x="1928583" y="236610"/>
                  <a:pt x="1921654" y="232095"/>
                  <a:pt x="1920167" y="225038"/>
                </a:cubicBezTo>
                <a:cubicBezTo>
                  <a:pt x="1918680" y="217981"/>
                  <a:pt x="1923198" y="211054"/>
                  <a:pt x="1930257" y="209566"/>
                </a:cubicBezTo>
                <a:close/>
                <a:moveTo>
                  <a:pt x="2897759" y="207185"/>
                </a:moveTo>
                <a:cubicBezTo>
                  <a:pt x="2906388" y="205367"/>
                  <a:pt x="2914857" y="210885"/>
                  <a:pt x="2916675" y="219510"/>
                </a:cubicBezTo>
                <a:cubicBezTo>
                  <a:pt x="2918492" y="228135"/>
                  <a:pt x="2912971" y="236603"/>
                  <a:pt x="2904342" y="238421"/>
                </a:cubicBezTo>
                <a:cubicBezTo>
                  <a:pt x="2895714" y="240239"/>
                  <a:pt x="2887244" y="234721"/>
                  <a:pt x="2885427" y="226096"/>
                </a:cubicBezTo>
                <a:cubicBezTo>
                  <a:pt x="2883609" y="217470"/>
                  <a:pt x="2889131" y="209004"/>
                  <a:pt x="2897759" y="207185"/>
                </a:cubicBezTo>
                <a:close/>
                <a:moveTo>
                  <a:pt x="2275228" y="206031"/>
                </a:moveTo>
                <a:cubicBezTo>
                  <a:pt x="2282288" y="204544"/>
                  <a:pt x="2289217" y="209058"/>
                  <a:pt x="2290704" y="216115"/>
                </a:cubicBezTo>
                <a:cubicBezTo>
                  <a:pt x="2292192" y="223173"/>
                  <a:pt x="2287674" y="230100"/>
                  <a:pt x="2280614" y="231587"/>
                </a:cubicBezTo>
                <a:cubicBezTo>
                  <a:pt x="2273554" y="233076"/>
                  <a:pt x="2266625" y="228561"/>
                  <a:pt x="2265138" y="221503"/>
                </a:cubicBezTo>
                <a:cubicBezTo>
                  <a:pt x="2263651" y="214446"/>
                  <a:pt x="2268168" y="207519"/>
                  <a:pt x="2275228" y="206031"/>
                </a:cubicBezTo>
                <a:close/>
                <a:moveTo>
                  <a:pt x="2622276" y="196127"/>
                </a:moveTo>
                <a:cubicBezTo>
                  <a:pt x="2630904" y="194309"/>
                  <a:pt x="2639373" y="199827"/>
                  <a:pt x="2641191" y="208453"/>
                </a:cubicBezTo>
                <a:cubicBezTo>
                  <a:pt x="2643008" y="217078"/>
                  <a:pt x="2637487" y="225544"/>
                  <a:pt x="2628858" y="227363"/>
                </a:cubicBezTo>
                <a:cubicBezTo>
                  <a:pt x="2620230" y="229181"/>
                  <a:pt x="2611761" y="223663"/>
                  <a:pt x="2609943" y="215038"/>
                </a:cubicBezTo>
                <a:cubicBezTo>
                  <a:pt x="2608125" y="206412"/>
                  <a:pt x="2613647" y="197945"/>
                  <a:pt x="2622276" y="196127"/>
                </a:cubicBezTo>
                <a:close/>
                <a:moveTo>
                  <a:pt x="1996460" y="195614"/>
                </a:moveTo>
                <a:cubicBezTo>
                  <a:pt x="2003520" y="194126"/>
                  <a:pt x="2010449" y="198641"/>
                  <a:pt x="2011937" y="205698"/>
                </a:cubicBezTo>
                <a:cubicBezTo>
                  <a:pt x="2013424" y="212756"/>
                  <a:pt x="2008906" y="219682"/>
                  <a:pt x="2001846" y="221170"/>
                </a:cubicBezTo>
                <a:cubicBezTo>
                  <a:pt x="1994786" y="222658"/>
                  <a:pt x="1987857" y="218143"/>
                  <a:pt x="1986370" y="211086"/>
                </a:cubicBezTo>
                <a:cubicBezTo>
                  <a:pt x="1984883" y="204029"/>
                  <a:pt x="1989401" y="197102"/>
                  <a:pt x="1996460" y="195614"/>
                </a:cubicBezTo>
                <a:close/>
                <a:moveTo>
                  <a:pt x="2963962" y="193233"/>
                </a:moveTo>
                <a:lnTo>
                  <a:pt x="2966964" y="193794"/>
                </a:lnTo>
                <a:lnTo>
                  <a:pt x="2966964" y="223799"/>
                </a:lnTo>
                <a:cubicBezTo>
                  <a:pt x="2959674" y="224680"/>
                  <a:pt x="2953192" y="219560"/>
                  <a:pt x="2951630" y="212144"/>
                </a:cubicBezTo>
                <a:cubicBezTo>
                  <a:pt x="2949812" y="203518"/>
                  <a:pt x="2955334" y="195052"/>
                  <a:pt x="2963962" y="193233"/>
                </a:cubicBezTo>
                <a:close/>
                <a:moveTo>
                  <a:pt x="2341431" y="192079"/>
                </a:moveTo>
                <a:cubicBezTo>
                  <a:pt x="2348491" y="190591"/>
                  <a:pt x="2355420" y="195106"/>
                  <a:pt x="2356907" y="202163"/>
                </a:cubicBezTo>
                <a:cubicBezTo>
                  <a:pt x="2358394" y="209220"/>
                  <a:pt x="2353876" y="216147"/>
                  <a:pt x="2346817" y="217635"/>
                </a:cubicBezTo>
                <a:cubicBezTo>
                  <a:pt x="2339756" y="219123"/>
                  <a:pt x="2332828" y="214609"/>
                  <a:pt x="2331340" y="207551"/>
                </a:cubicBezTo>
                <a:cubicBezTo>
                  <a:pt x="2329853" y="200494"/>
                  <a:pt x="2334371" y="193567"/>
                  <a:pt x="2341431" y="192079"/>
                </a:cubicBezTo>
                <a:close/>
                <a:moveTo>
                  <a:pt x="2685205" y="182865"/>
                </a:moveTo>
                <a:cubicBezTo>
                  <a:pt x="2693834" y="181046"/>
                  <a:pt x="2702302" y="186565"/>
                  <a:pt x="2704120" y="195191"/>
                </a:cubicBezTo>
                <a:cubicBezTo>
                  <a:pt x="2705938" y="203815"/>
                  <a:pt x="2700416" y="212282"/>
                  <a:pt x="2691788" y="214100"/>
                </a:cubicBezTo>
                <a:cubicBezTo>
                  <a:pt x="2683159" y="215919"/>
                  <a:pt x="2674690" y="210401"/>
                  <a:pt x="2672872" y="201776"/>
                </a:cubicBezTo>
                <a:cubicBezTo>
                  <a:pt x="2671055" y="193150"/>
                  <a:pt x="2676576" y="184683"/>
                  <a:pt x="2685205" y="182865"/>
                </a:cubicBezTo>
                <a:close/>
                <a:moveTo>
                  <a:pt x="2062663" y="181662"/>
                </a:moveTo>
                <a:cubicBezTo>
                  <a:pt x="2069723" y="180174"/>
                  <a:pt x="2076652" y="184688"/>
                  <a:pt x="2078139" y="191746"/>
                </a:cubicBezTo>
                <a:cubicBezTo>
                  <a:pt x="2079626" y="198803"/>
                  <a:pt x="2075109" y="205730"/>
                  <a:pt x="2068049" y="207218"/>
                </a:cubicBezTo>
                <a:cubicBezTo>
                  <a:pt x="2060989" y="208706"/>
                  <a:pt x="2054060" y="204192"/>
                  <a:pt x="2052573" y="197134"/>
                </a:cubicBezTo>
                <a:cubicBezTo>
                  <a:pt x="2051086" y="190077"/>
                  <a:pt x="2055603" y="183150"/>
                  <a:pt x="2062663" y="181662"/>
                </a:cubicBezTo>
                <a:close/>
                <a:moveTo>
                  <a:pt x="2407634" y="178127"/>
                </a:moveTo>
                <a:cubicBezTo>
                  <a:pt x="2414694" y="176639"/>
                  <a:pt x="2421623" y="181154"/>
                  <a:pt x="2423110" y="188211"/>
                </a:cubicBezTo>
                <a:cubicBezTo>
                  <a:pt x="2424597" y="195269"/>
                  <a:pt x="2420080" y="202195"/>
                  <a:pt x="2413020" y="203683"/>
                </a:cubicBezTo>
                <a:cubicBezTo>
                  <a:pt x="2405960" y="205171"/>
                  <a:pt x="2399030" y="200656"/>
                  <a:pt x="2397543" y="193599"/>
                </a:cubicBezTo>
                <a:cubicBezTo>
                  <a:pt x="2396056" y="186542"/>
                  <a:pt x="2400574" y="179615"/>
                  <a:pt x="2407634" y="178127"/>
                </a:cubicBezTo>
                <a:close/>
                <a:moveTo>
                  <a:pt x="2751408" y="168913"/>
                </a:moveTo>
                <a:cubicBezTo>
                  <a:pt x="2760036" y="167094"/>
                  <a:pt x="2768505" y="172612"/>
                  <a:pt x="2770323" y="181238"/>
                </a:cubicBezTo>
                <a:cubicBezTo>
                  <a:pt x="2772141" y="189863"/>
                  <a:pt x="2766619" y="198330"/>
                  <a:pt x="2757990" y="200148"/>
                </a:cubicBezTo>
                <a:cubicBezTo>
                  <a:pt x="2749362" y="201967"/>
                  <a:pt x="2740893" y="196449"/>
                  <a:pt x="2739075" y="187824"/>
                </a:cubicBezTo>
                <a:cubicBezTo>
                  <a:pt x="2737257" y="179198"/>
                  <a:pt x="2742779" y="170731"/>
                  <a:pt x="2751408" y="168913"/>
                </a:cubicBezTo>
                <a:close/>
                <a:moveTo>
                  <a:pt x="2128866" y="167710"/>
                </a:moveTo>
                <a:cubicBezTo>
                  <a:pt x="2135926" y="166222"/>
                  <a:pt x="2142855" y="170736"/>
                  <a:pt x="2144342" y="177793"/>
                </a:cubicBezTo>
                <a:cubicBezTo>
                  <a:pt x="2145829" y="184851"/>
                  <a:pt x="2141311" y="191778"/>
                  <a:pt x="2134252" y="193266"/>
                </a:cubicBezTo>
                <a:cubicBezTo>
                  <a:pt x="2127191" y="194754"/>
                  <a:pt x="2120263" y="190239"/>
                  <a:pt x="2118775" y="183182"/>
                </a:cubicBezTo>
                <a:cubicBezTo>
                  <a:pt x="2117289" y="176124"/>
                  <a:pt x="2121806" y="169197"/>
                  <a:pt x="2128866" y="167710"/>
                </a:cubicBezTo>
                <a:close/>
                <a:moveTo>
                  <a:pt x="2473837" y="164175"/>
                </a:moveTo>
                <a:cubicBezTo>
                  <a:pt x="2480897" y="162687"/>
                  <a:pt x="2487826" y="167202"/>
                  <a:pt x="2489312" y="174259"/>
                </a:cubicBezTo>
                <a:cubicBezTo>
                  <a:pt x="2490800" y="181317"/>
                  <a:pt x="2486282" y="188243"/>
                  <a:pt x="2479222" y="189731"/>
                </a:cubicBezTo>
                <a:cubicBezTo>
                  <a:pt x="2472163" y="191219"/>
                  <a:pt x="2465233" y="186704"/>
                  <a:pt x="2463746" y="179647"/>
                </a:cubicBezTo>
                <a:cubicBezTo>
                  <a:pt x="2462259" y="172590"/>
                  <a:pt x="2466777" y="165663"/>
                  <a:pt x="2473837" y="164175"/>
                </a:cubicBezTo>
                <a:close/>
                <a:moveTo>
                  <a:pt x="2817610" y="154961"/>
                </a:moveTo>
                <a:cubicBezTo>
                  <a:pt x="2826239" y="153142"/>
                  <a:pt x="2834708" y="158660"/>
                  <a:pt x="2836526" y="167286"/>
                </a:cubicBezTo>
                <a:cubicBezTo>
                  <a:pt x="2838343" y="175911"/>
                  <a:pt x="2832822" y="184378"/>
                  <a:pt x="2824193" y="186196"/>
                </a:cubicBezTo>
                <a:cubicBezTo>
                  <a:pt x="2815564" y="188015"/>
                  <a:pt x="2807096" y="182497"/>
                  <a:pt x="2805278" y="173871"/>
                </a:cubicBezTo>
                <a:cubicBezTo>
                  <a:pt x="2803460" y="165245"/>
                  <a:pt x="2808982" y="156779"/>
                  <a:pt x="2817610" y="154961"/>
                </a:cubicBezTo>
                <a:close/>
                <a:moveTo>
                  <a:pt x="2195069" y="153758"/>
                </a:moveTo>
                <a:cubicBezTo>
                  <a:pt x="2202129" y="152270"/>
                  <a:pt x="2209058" y="156784"/>
                  <a:pt x="2210545" y="163841"/>
                </a:cubicBezTo>
                <a:cubicBezTo>
                  <a:pt x="2212032" y="170899"/>
                  <a:pt x="2207515" y="177826"/>
                  <a:pt x="2200454" y="179313"/>
                </a:cubicBezTo>
                <a:cubicBezTo>
                  <a:pt x="2193394" y="180802"/>
                  <a:pt x="2186466" y="176287"/>
                  <a:pt x="2184978" y="169230"/>
                </a:cubicBezTo>
                <a:cubicBezTo>
                  <a:pt x="2183491" y="162172"/>
                  <a:pt x="2188008" y="155245"/>
                  <a:pt x="2195069" y="153758"/>
                </a:cubicBezTo>
                <a:close/>
                <a:moveTo>
                  <a:pt x="2540040" y="150223"/>
                </a:moveTo>
                <a:cubicBezTo>
                  <a:pt x="2547100" y="148735"/>
                  <a:pt x="2554028" y="153249"/>
                  <a:pt x="2555515" y="160307"/>
                </a:cubicBezTo>
                <a:cubicBezTo>
                  <a:pt x="2557003" y="167364"/>
                  <a:pt x="2552485" y="174291"/>
                  <a:pt x="2545426" y="175779"/>
                </a:cubicBezTo>
                <a:cubicBezTo>
                  <a:pt x="2538366" y="177267"/>
                  <a:pt x="2531436" y="172752"/>
                  <a:pt x="2529949" y="165694"/>
                </a:cubicBezTo>
                <a:cubicBezTo>
                  <a:pt x="2528462" y="158638"/>
                  <a:pt x="2532980" y="151710"/>
                  <a:pt x="2540040" y="150223"/>
                </a:cubicBezTo>
                <a:close/>
                <a:moveTo>
                  <a:pt x="2883813" y="141008"/>
                </a:moveTo>
                <a:cubicBezTo>
                  <a:pt x="2892442" y="139190"/>
                  <a:pt x="2900911" y="144708"/>
                  <a:pt x="2902728" y="153334"/>
                </a:cubicBezTo>
                <a:cubicBezTo>
                  <a:pt x="2904546" y="161959"/>
                  <a:pt x="2899024" y="170426"/>
                  <a:pt x="2890396" y="172244"/>
                </a:cubicBezTo>
                <a:cubicBezTo>
                  <a:pt x="2881768" y="174062"/>
                  <a:pt x="2873299" y="168545"/>
                  <a:pt x="2871481" y="159919"/>
                </a:cubicBezTo>
                <a:cubicBezTo>
                  <a:pt x="2869663" y="151293"/>
                  <a:pt x="2875185" y="142827"/>
                  <a:pt x="2883813" y="141008"/>
                </a:cubicBezTo>
                <a:close/>
                <a:moveTo>
                  <a:pt x="2261272" y="139805"/>
                </a:moveTo>
                <a:cubicBezTo>
                  <a:pt x="2268332" y="138318"/>
                  <a:pt x="2275260" y="142832"/>
                  <a:pt x="2276748" y="149889"/>
                </a:cubicBezTo>
                <a:cubicBezTo>
                  <a:pt x="2278235" y="156947"/>
                  <a:pt x="2273718" y="163873"/>
                  <a:pt x="2266657" y="165362"/>
                </a:cubicBezTo>
                <a:cubicBezTo>
                  <a:pt x="2259597" y="166850"/>
                  <a:pt x="2252668" y="162335"/>
                  <a:pt x="2251181" y="155277"/>
                </a:cubicBezTo>
                <a:cubicBezTo>
                  <a:pt x="2249694" y="148220"/>
                  <a:pt x="2254211" y="141293"/>
                  <a:pt x="2261272" y="139805"/>
                </a:cubicBezTo>
                <a:close/>
                <a:moveTo>
                  <a:pt x="2609516" y="135581"/>
                </a:moveTo>
                <a:cubicBezTo>
                  <a:pt x="2616576" y="134093"/>
                  <a:pt x="2623505" y="138607"/>
                  <a:pt x="2624993" y="145664"/>
                </a:cubicBezTo>
                <a:cubicBezTo>
                  <a:pt x="2626480" y="152722"/>
                  <a:pt x="2621962" y="159649"/>
                  <a:pt x="2614902" y="161136"/>
                </a:cubicBezTo>
                <a:cubicBezTo>
                  <a:pt x="2607842" y="162625"/>
                  <a:pt x="2600914" y="158110"/>
                  <a:pt x="2599426" y="151052"/>
                </a:cubicBezTo>
                <a:cubicBezTo>
                  <a:pt x="2597939" y="143995"/>
                  <a:pt x="2602457" y="137068"/>
                  <a:pt x="2609516" y="135581"/>
                </a:cubicBezTo>
                <a:close/>
                <a:moveTo>
                  <a:pt x="2950016" y="127056"/>
                </a:moveTo>
                <a:cubicBezTo>
                  <a:pt x="2957494" y="125481"/>
                  <a:pt x="2964850" y="129413"/>
                  <a:pt x="2966964" y="136508"/>
                </a:cubicBezTo>
                <a:lnTo>
                  <a:pt x="2966964" y="149887"/>
                </a:lnTo>
                <a:cubicBezTo>
                  <a:pt x="2965283" y="154175"/>
                  <a:pt x="2961427" y="157274"/>
                  <a:pt x="2956598" y="158292"/>
                </a:cubicBezTo>
                <a:cubicBezTo>
                  <a:pt x="2947970" y="160110"/>
                  <a:pt x="2939502" y="154592"/>
                  <a:pt x="2937684" y="145967"/>
                </a:cubicBezTo>
                <a:cubicBezTo>
                  <a:pt x="2935866" y="137341"/>
                  <a:pt x="2941388" y="128875"/>
                  <a:pt x="2950016" y="127056"/>
                </a:cubicBezTo>
                <a:close/>
                <a:moveTo>
                  <a:pt x="2327475" y="125853"/>
                </a:moveTo>
                <a:cubicBezTo>
                  <a:pt x="2334535" y="124365"/>
                  <a:pt x="2341463" y="128880"/>
                  <a:pt x="2342951" y="135937"/>
                </a:cubicBezTo>
                <a:cubicBezTo>
                  <a:pt x="2344438" y="142995"/>
                  <a:pt x="2339920" y="149921"/>
                  <a:pt x="2332860" y="151410"/>
                </a:cubicBezTo>
                <a:cubicBezTo>
                  <a:pt x="2325800" y="152897"/>
                  <a:pt x="2318872" y="148382"/>
                  <a:pt x="2317384" y="141325"/>
                </a:cubicBezTo>
                <a:cubicBezTo>
                  <a:pt x="2315897" y="134268"/>
                  <a:pt x="2320414" y="127341"/>
                  <a:pt x="2327475" y="125853"/>
                </a:cubicBezTo>
                <a:close/>
                <a:moveTo>
                  <a:pt x="2672445" y="122318"/>
                </a:moveTo>
                <a:cubicBezTo>
                  <a:pt x="2679506" y="120831"/>
                  <a:pt x="2686434" y="125345"/>
                  <a:pt x="2687921" y="132402"/>
                </a:cubicBezTo>
                <a:cubicBezTo>
                  <a:pt x="2689408" y="139460"/>
                  <a:pt x="2684891" y="146387"/>
                  <a:pt x="2677831" y="147874"/>
                </a:cubicBezTo>
                <a:cubicBezTo>
                  <a:pt x="2670771" y="149363"/>
                  <a:pt x="2663842" y="144848"/>
                  <a:pt x="2662355" y="137790"/>
                </a:cubicBezTo>
                <a:cubicBezTo>
                  <a:pt x="2660867" y="130733"/>
                  <a:pt x="2665386" y="123806"/>
                  <a:pt x="2672445" y="122318"/>
                </a:cubicBezTo>
                <a:close/>
                <a:moveTo>
                  <a:pt x="2393678" y="111901"/>
                </a:moveTo>
                <a:cubicBezTo>
                  <a:pt x="2400738" y="110413"/>
                  <a:pt x="2407666" y="114928"/>
                  <a:pt x="2409154" y="121985"/>
                </a:cubicBezTo>
                <a:cubicBezTo>
                  <a:pt x="2410640" y="129043"/>
                  <a:pt x="2406124" y="135969"/>
                  <a:pt x="2399063" y="137457"/>
                </a:cubicBezTo>
                <a:cubicBezTo>
                  <a:pt x="2392004" y="138945"/>
                  <a:pt x="2385074" y="134430"/>
                  <a:pt x="2383587" y="127373"/>
                </a:cubicBezTo>
                <a:cubicBezTo>
                  <a:pt x="2382100" y="120316"/>
                  <a:pt x="2386618" y="113389"/>
                  <a:pt x="2393678" y="111901"/>
                </a:cubicBezTo>
                <a:close/>
                <a:moveTo>
                  <a:pt x="2738648" y="108366"/>
                </a:moveTo>
                <a:cubicBezTo>
                  <a:pt x="2745708" y="106879"/>
                  <a:pt x="2752638" y="111393"/>
                  <a:pt x="2754124" y="118450"/>
                </a:cubicBezTo>
                <a:cubicBezTo>
                  <a:pt x="2755612" y="125507"/>
                  <a:pt x="2751094" y="132434"/>
                  <a:pt x="2744034" y="133922"/>
                </a:cubicBezTo>
                <a:cubicBezTo>
                  <a:pt x="2736974" y="135410"/>
                  <a:pt x="2730045" y="130896"/>
                  <a:pt x="2728558" y="123838"/>
                </a:cubicBezTo>
                <a:cubicBezTo>
                  <a:pt x="2727071" y="116781"/>
                  <a:pt x="2731588" y="109854"/>
                  <a:pt x="2738648" y="108366"/>
                </a:cubicBezTo>
                <a:close/>
                <a:moveTo>
                  <a:pt x="2459881" y="97949"/>
                </a:moveTo>
                <a:cubicBezTo>
                  <a:pt x="2466940" y="96461"/>
                  <a:pt x="2473869" y="100975"/>
                  <a:pt x="2475356" y="108033"/>
                </a:cubicBezTo>
                <a:cubicBezTo>
                  <a:pt x="2476843" y="115090"/>
                  <a:pt x="2472326" y="122017"/>
                  <a:pt x="2465266" y="123505"/>
                </a:cubicBezTo>
                <a:cubicBezTo>
                  <a:pt x="2458206" y="124993"/>
                  <a:pt x="2451277" y="120478"/>
                  <a:pt x="2449790" y="113420"/>
                </a:cubicBezTo>
                <a:cubicBezTo>
                  <a:pt x="2448303" y="106364"/>
                  <a:pt x="2452820" y="99437"/>
                  <a:pt x="2459881" y="97949"/>
                </a:cubicBezTo>
                <a:close/>
                <a:moveTo>
                  <a:pt x="2804851" y="94414"/>
                </a:moveTo>
                <a:cubicBezTo>
                  <a:pt x="2811911" y="92926"/>
                  <a:pt x="2818840" y="97441"/>
                  <a:pt x="2820327" y="104497"/>
                </a:cubicBezTo>
                <a:cubicBezTo>
                  <a:pt x="2821815" y="111555"/>
                  <a:pt x="2817296" y="118482"/>
                  <a:pt x="2810237" y="119970"/>
                </a:cubicBezTo>
                <a:cubicBezTo>
                  <a:pt x="2803176" y="121458"/>
                  <a:pt x="2796248" y="116943"/>
                  <a:pt x="2794761" y="109886"/>
                </a:cubicBezTo>
                <a:cubicBezTo>
                  <a:pt x="2793274" y="102829"/>
                  <a:pt x="2797791" y="95902"/>
                  <a:pt x="2804851" y="94414"/>
                </a:cubicBezTo>
                <a:close/>
                <a:moveTo>
                  <a:pt x="2526083" y="83997"/>
                </a:moveTo>
                <a:cubicBezTo>
                  <a:pt x="2533143" y="82509"/>
                  <a:pt x="2540072" y="87023"/>
                  <a:pt x="2541559" y="94081"/>
                </a:cubicBezTo>
                <a:cubicBezTo>
                  <a:pt x="2543046" y="101138"/>
                  <a:pt x="2538529" y="108065"/>
                  <a:pt x="2531469" y="109553"/>
                </a:cubicBezTo>
                <a:cubicBezTo>
                  <a:pt x="2524409" y="111041"/>
                  <a:pt x="2517480" y="106526"/>
                  <a:pt x="2515992" y="99468"/>
                </a:cubicBezTo>
                <a:cubicBezTo>
                  <a:pt x="2514506" y="92412"/>
                  <a:pt x="2519023" y="85484"/>
                  <a:pt x="2526083" y="83997"/>
                </a:cubicBezTo>
                <a:close/>
                <a:moveTo>
                  <a:pt x="2871054" y="80462"/>
                </a:moveTo>
                <a:cubicBezTo>
                  <a:pt x="2878114" y="78974"/>
                  <a:pt x="2885042" y="83489"/>
                  <a:pt x="2886530" y="90545"/>
                </a:cubicBezTo>
                <a:cubicBezTo>
                  <a:pt x="2888018" y="97603"/>
                  <a:pt x="2883499" y="104530"/>
                  <a:pt x="2876440" y="106018"/>
                </a:cubicBezTo>
                <a:cubicBezTo>
                  <a:pt x="2869379" y="107506"/>
                  <a:pt x="2862451" y="102991"/>
                  <a:pt x="2860963" y="95933"/>
                </a:cubicBezTo>
                <a:cubicBezTo>
                  <a:pt x="2859476" y="88877"/>
                  <a:pt x="2863994" y="81950"/>
                  <a:pt x="2871054" y="80462"/>
                </a:cubicBezTo>
                <a:close/>
                <a:moveTo>
                  <a:pt x="2595560" y="69354"/>
                </a:moveTo>
                <a:cubicBezTo>
                  <a:pt x="2602620" y="67867"/>
                  <a:pt x="2609549" y="72381"/>
                  <a:pt x="2611036" y="79438"/>
                </a:cubicBezTo>
                <a:cubicBezTo>
                  <a:pt x="2612524" y="86496"/>
                  <a:pt x="2608005" y="93423"/>
                  <a:pt x="2600946" y="94910"/>
                </a:cubicBezTo>
                <a:cubicBezTo>
                  <a:pt x="2593886" y="96399"/>
                  <a:pt x="2586957" y="91884"/>
                  <a:pt x="2585470" y="84827"/>
                </a:cubicBezTo>
                <a:cubicBezTo>
                  <a:pt x="2583982" y="77769"/>
                  <a:pt x="2588500" y="70842"/>
                  <a:pt x="2595560" y="69354"/>
                </a:cubicBezTo>
                <a:close/>
                <a:moveTo>
                  <a:pt x="2937257" y="66510"/>
                </a:moveTo>
                <a:cubicBezTo>
                  <a:pt x="2944316" y="65022"/>
                  <a:pt x="2951246" y="69536"/>
                  <a:pt x="2952733" y="76593"/>
                </a:cubicBezTo>
                <a:cubicBezTo>
                  <a:pt x="2954220" y="83651"/>
                  <a:pt x="2949702" y="90578"/>
                  <a:pt x="2942642" y="92066"/>
                </a:cubicBezTo>
                <a:cubicBezTo>
                  <a:pt x="2935582" y="93553"/>
                  <a:pt x="2928654" y="89039"/>
                  <a:pt x="2927166" y="81981"/>
                </a:cubicBezTo>
                <a:cubicBezTo>
                  <a:pt x="2925679" y="74925"/>
                  <a:pt x="2930197" y="67998"/>
                  <a:pt x="2937257" y="66510"/>
                </a:cubicBezTo>
                <a:close/>
                <a:moveTo>
                  <a:pt x="2658488" y="56092"/>
                </a:moveTo>
                <a:cubicBezTo>
                  <a:pt x="2665549" y="54605"/>
                  <a:pt x="2672478" y="59119"/>
                  <a:pt x="2673964" y="66176"/>
                </a:cubicBezTo>
                <a:cubicBezTo>
                  <a:pt x="2675452" y="73233"/>
                  <a:pt x="2670934" y="80161"/>
                  <a:pt x="2663874" y="81648"/>
                </a:cubicBezTo>
                <a:cubicBezTo>
                  <a:pt x="2656815" y="83136"/>
                  <a:pt x="2649886" y="78622"/>
                  <a:pt x="2648398" y="71564"/>
                </a:cubicBezTo>
                <a:cubicBezTo>
                  <a:pt x="2646910" y="64507"/>
                  <a:pt x="2651429" y="57580"/>
                  <a:pt x="2658488" y="56092"/>
                </a:cubicBezTo>
                <a:close/>
                <a:moveTo>
                  <a:pt x="2724692" y="42140"/>
                </a:moveTo>
                <a:cubicBezTo>
                  <a:pt x="2731752" y="40652"/>
                  <a:pt x="2738681" y="45167"/>
                  <a:pt x="2740168" y="52223"/>
                </a:cubicBezTo>
                <a:cubicBezTo>
                  <a:pt x="2741655" y="59281"/>
                  <a:pt x="2737137" y="66208"/>
                  <a:pt x="2730077" y="67696"/>
                </a:cubicBezTo>
                <a:cubicBezTo>
                  <a:pt x="2723018" y="69184"/>
                  <a:pt x="2716088" y="64669"/>
                  <a:pt x="2714602" y="57612"/>
                </a:cubicBezTo>
                <a:cubicBezTo>
                  <a:pt x="2713114" y="50555"/>
                  <a:pt x="2717632" y="43628"/>
                  <a:pt x="2724692" y="42140"/>
                </a:cubicBezTo>
                <a:close/>
                <a:moveTo>
                  <a:pt x="2790894" y="28188"/>
                </a:moveTo>
                <a:cubicBezTo>
                  <a:pt x="2797954" y="26700"/>
                  <a:pt x="2804884" y="31215"/>
                  <a:pt x="2806371" y="38271"/>
                </a:cubicBezTo>
                <a:cubicBezTo>
                  <a:pt x="2807858" y="45329"/>
                  <a:pt x="2803340" y="52256"/>
                  <a:pt x="2796280" y="53744"/>
                </a:cubicBezTo>
                <a:cubicBezTo>
                  <a:pt x="2789220" y="55232"/>
                  <a:pt x="2782292" y="50717"/>
                  <a:pt x="2780804" y="43659"/>
                </a:cubicBezTo>
                <a:cubicBezTo>
                  <a:pt x="2779317" y="36603"/>
                  <a:pt x="2783835" y="29676"/>
                  <a:pt x="2790894" y="28188"/>
                </a:cubicBezTo>
                <a:close/>
                <a:moveTo>
                  <a:pt x="2857097" y="14236"/>
                </a:moveTo>
                <a:cubicBezTo>
                  <a:pt x="2864158" y="12748"/>
                  <a:pt x="2871086" y="17262"/>
                  <a:pt x="2872574" y="24320"/>
                </a:cubicBezTo>
                <a:cubicBezTo>
                  <a:pt x="2874061" y="31377"/>
                  <a:pt x="2869543" y="38304"/>
                  <a:pt x="2862483" y="39792"/>
                </a:cubicBezTo>
                <a:cubicBezTo>
                  <a:pt x="2855423" y="41279"/>
                  <a:pt x="2848494" y="36765"/>
                  <a:pt x="2847007" y="29707"/>
                </a:cubicBezTo>
                <a:cubicBezTo>
                  <a:pt x="2845520" y="22651"/>
                  <a:pt x="2850038" y="15724"/>
                  <a:pt x="2857097" y="14236"/>
                </a:cubicBezTo>
                <a:close/>
                <a:moveTo>
                  <a:pt x="2923300" y="284"/>
                </a:moveTo>
                <a:cubicBezTo>
                  <a:pt x="2930360" y="-1205"/>
                  <a:pt x="2937290" y="3310"/>
                  <a:pt x="2938776" y="10367"/>
                </a:cubicBezTo>
                <a:cubicBezTo>
                  <a:pt x="2940264" y="17425"/>
                  <a:pt x="2935746" y="24352"/>
                  <a:pt x="2928686" y="25840"/>
                </a:cubicBezTo>
                <a:cubicBezTo>
                  <a:pt x="2921626" y="27327"/>
                  <a:pt x="2914697" y="22813"/>
                  <a:pt x="2913210" y="15755"/>
                </a:cubicBezTo>
                <a:cubicBezTo>
                  <a:pt x="2911722" y="8698"/>
                  <a:pt x="2916240" y="1771"/>
                  <a:pt x="2923300" y="284"/>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429020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B580E35-AE00-41FC-92AB-2359FD9C7581}" type="slidenum">
              <a:rPr lang="en-US"/>
              <a:pPr>
                <a:defRPr/>
              </a:pPr>
              <a:t>‹#›</a:t>
            </a:fld>
            <a:endParaRPr lang="en-US"/>
          </a:p>
        </p:txBody>
      </p:sp>
    </p:spTree>
    <p:extLst>
      <p:ext uri="{BB962C8B-B14F-4D97-AF65-F5344CB8AC3E}">
        <p14:creationId xmlns:p14="http://schemas.microsoft.com/office/powerpoint/2010/main" val="50187562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2A6CF9B-D6B9-4C4C-B193-EFA3C13037D2}" type="slidenum">
              <a:rPr lang="en-US"/>
              <a:pPr>
                <a:defRPr/>
              </a:pPr>
              <a:t>‹#›</a:t>
            </a:fld>
            <a:endParaRPr lang="en-US"/>
          </a:p>
        </p:txBody>
      </p:sp>
    </p:spTree>
    <p:extLst>
      <p:ext uri="{BB962C8B-B14F-4D97-AF65-F5344CB8AC3E}">
        <p14:creationId xmlns:p14="http://schemas.microsoft.com/office/powerpoint/2010/main" val="393610758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047E062-924B-4027-8C09-B2EFEABB8C1C}" type="slidenum">
              <a:rPr lang="en-US"/>
              <a:pPr>
                <a:defRPr/>
              </a:pPr>
              <a:t>‹#›</a:t>
            </a:fld>
            <a:endParaRPr lang="en-US"/>
          </a:p>
        </p:txBody>
      </p:sp>
    </p:spTree>
    <p:extLst>
      <p:ext uri="{BB962C8B-B14F-4D97-AF65-F5344CB8AC3E}">
        <p14:creationId xmlns:p14="http://schemas.microsoft.com/office/powerpoint/2010/main" val="326802790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7F498FB-C485-40DC-B338-7A0734BBB006}" type="slidenum">
              <a:rPr lang="en-US"/>
              <a:pPr>
                <a:defRPr/>
              </a:pPr>
              <a:t>‹#›</a:t>
            </a:fld>
            <a:endParaRPr lang="en-US"/>
          </a:p>
        </p:txBody>
      </p:sp>
    </p:spTree>
    <p:extLst>
      <p:ext uri="{BB962C8B-B14F-4D97-AF65-F5344CB8AC3E}">
        <p14:creationId xmlns:p14="http://schemas.microsoft.com/office/powerpoint/2010/main" val="162835400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027593F8-6C41-40B1-9F32-07EB9348FA9F}" type="slidenum">
              <a:rPr lang="en-US"/>
              <a:pPr>
                <a:defRPr/>
              </a:pPr>
              <a:t>‹#›</a:t>
            </a:fld>
            <a:endParaRPr lang="en-US"/>
          </a:p>
        </p:txBody>
      </p:sp>
    </p:spTree>
    <p:extLst>
      <p:ext uri="{BB962C8B-B14F-4D97-AF65-F5344CB8AC3E}">
        <p14:creationId xmlns:p14="http://schemas.microsoft.com/office/powerpoint/2010/main" val="254507491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D1ED9D91-C08C-4900-9BAB-4D0B18D4E0EA}" type="slidenum">
              <a:rPr lang="en-US"/>
              <a:pPr>
                <a:defRPr/>
              </a:pPr>
              <a:t>‹#›</a:t>
            </a:fld>
            <a:endParaRPr lang="en-US"/>
          </a:p>
        </p:txBody>
      </p:sp>
    </p:spTree>
    <p:extLst>
      <p:ext uri="{BB962C8B-B14F-4D97-AF65-F5344CB8AC3E}">
        <p14:creationId xmlns:p14="http://schemas.microsoft.com/office/powerpoint/2010/main" val="174959501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8FB321A-ACC1-4D2C-B79F-AE32D7926CDA}" type="slidenum">
              <a:rPr lang="en-US"/>
              <a:pPr>
                <a:defRPr/>
              </a:pPr>
              <a:t>‹#›</a:t>
            </a:fld>
            <a:endParaRPr lang="en-US"/>
          </a:p>
        </p:txBody>
      </p:sp>
    </p:spTree>
    <p:extLst>
      <p:ext uri="{BB962C8B-B14F-4D97-AF65-F5344CB8AC3E}">
        <p14:creationId xmlns:p14="http://schemas.microsoft.com/office/powerpoint/2010/main" val="378735435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7239B0B-6242-4D70-824A-88D35F7E4B36}" type="slidenum">
              <a:rPr lang="en-US"/>
              <a:pPr>
                <a:defRPr/>
              </a:pPr>
              <a:t>‹#›</a:t>
            </a:fld>
            <a:endParaRPr lang="en-US"/>
          </a:p>
        </p:txBody>
      </p:sp>
    </p:spTree>
    <p:extLst>
      <p:ext uri="{BB962C8B-B14F-4D97-AF65-F5344CB8AC3E}">
        <p14:creationId xmlns:p14="http://schemas.microsoft.com/office/powerpoint/2010/main" val="74049208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F8130F7C-57FA-4DB9-9602-FCC5F4FA70E0}" type="slidenum">
              <a:rPr lang="en-US"/>
              <a:pPr>
                <a:defRPr/>
              </a:pPr>
              <a:t>‹#›</a:t>
            </a:fld>
            <a:endParaRPr lang="en-US"/>
          </a:p>
        </p:txBody>
      </p:sp>
      <p:pic>
        <p:nvPicPr>
          <p:cNvPr id="1031" name="Picture 7" descr="Pace dark titl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Ryan.Ruehle@Pacebus.com" TargetMode="External"/><Relationship Id="rId2" Type="http://schemas.openxmlformats.org/officeDocument/2006/relationships/hyperlink" Target="mailto:Taqhi.Mohammed@pacebus.com"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6"/>
          <p:cNvSpPr txBox="1">
            <a:spLocks noChangeArrowheads="1"/>
          </p:cNvSpPr>
          <p:nvPr/>
        </p:nvSpPr>
        <p:spPr bwMode="auto">
          <a:xfrm>
            <a:off x="152400" y="152400"/>
            <a:ext cx="899160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sz="5400" b="1" dirty="0">
              <a:solidFill>
                <a:schemeClr val="bg1"/>
              </a:solidFill>
            </a:endParaRPr>
          </a:p>
          <a:p>
            <a:pPr eaLnBrk="1" hangingPunct="1"/>
            <a:r>
              <a:rPr lang="en-US" sz="4400" b="1" dirty="0">
                <a:solidFill>
                  <a:schemeClr val="bg1"/>
                </a:solidFill>
              </a:rPr>
              <a:t>Rapid Transit Network and Innovation </a:t>
            </a:r>
          </a:p>
          <a:p>
            <a:pPr eaLnBrk="1" hangingPunct="1"/>
            <a:endParaRPr lang="en-US" sz="3200" b="1" dirty="0">
              <a:solidFill>
                <a:srgbClr val="66FF33"/>
              </a:solidFill>
            </a:endParaRPr>
          </a:p>
          <a:p>
            <a:pPr algn="l" eaLnBrk="1" hangingPunct="1"/>
            <a:endParaRPr lang="en-US" sz="6000" b="1" dirty="0">
              <a:solidFill>
                <a:srgbClr val="FFFF00"/>
              </a:solidFill>
            </a:endParaRPr>
          </a:p>
        </p:txBody>
      </p:sp>
      <p:sp>
        <p:nvSpPr>
          <p:cNvPr id="14339" name="Text Box 8"/>
          <p:cNvSpPr txBox="1">
            <a:spLocks noChangeArrowheads="1"/>
          </p:cNvSpPr>
          <p:nvPr/>
        </p:nvSpPr>
        <p:spPr bwMode="auto">
          <a:xfrm>
            <a:off x="0" y="3733800"/>
            <a:ext cx="91440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endParaRPr lang="en-US" sz="2400" dirty="0">
              <a:solidFill>
                <a:schemeClr val="bg1"/>
              </a:solidFill>
            </a:endParaRPr>
          </a:p>
          <a:p>
            <a:pPr eaLnBrk="1" hangingPunct="1"/>
            <a:r>
              <a:rPr lang="en-US" sz="2800" dirty="0">
                <a:solidFill>
                  <a:srgbClr val="FFFF00"/>
                </a:solidFill>
              </a:rPr>
              <a:t>Taqhi Mohammed and Ryan Ruehle </a:t>
            </a:r>
          </a:p>
          <a:p>
            <a:pPr eaLnBrk="1" hangingPunct="1"/>
            <a:r>
              <a:rPr lang="en-US" sz="2800" dirty="0">
                <a:solidFill>
                  <a:schemeClr val="bg1"/>
                </a:solidFill>
              </a:rPr>
              <a:t>Pace Suburban Bus</a:t>
            </a:r>
          </a:p>
          <a:p>
            <a:pPr eaLnBrk="1" hangingPunct="1"/>
            <a:r>
              <a:rPr lang="en-US" dirty="0">
                <a:solidFill>
                  <a:schemeClr val="bg1"/>
                </a:solidFill>
              </a:rPr>
              <a:t>Arlington Heights, IL</a:t>
            </a:r>
          </a:p>
          <a:p>
            <a:pPr eaLnBrk="1" hangingPunct="1"/>
            <a:r>
              <a:rPr lang="en-US" sz="2800" dirty="0">
                <a:solidFill>
                  <a:schemeClr val="bg1"/>
                </a:solidFill>
              </a:rPr>
              <a:t> </a:t>
            </a:r>
            <a:r>
              <a:rPr lang="en-US" sz="2400" dirty="0">
                <a:solidFill>
                  <a:srgbClr val="66FF33"/>
                </a:solidFill>
              </a:rPr>
              <a:t>www.pacebus.com</a:t>
            </a:r>
          </a:p>
        </p:txBody>
      </p:sp>
    </p:spTree>
    <p:extLst>
      <p:ext uri="{BB962C8B-B14F-4D97-AF65-F5344CB8AC3E}">
        <p14:creationId xmlns:p14="http://schemas.microsoft.com/office/powerpoint/2010/main" val="133329629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itle 1"/>
          <p:cNvSpPr txBox="1">
            <a:spLocks/>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kern="0" dirty="0">
                <a:solidFill>
                  <a:srgbClr val="66FF33"/>
                </a:solidFill>
              </a:rPr>
              <a:t>Milwaukee Ave – IDOT Signals</a:t>
            </a:r>
          </a:p>
        </p:txBody>
      </p:sp>
      <p:grpSp>
        <p:nvGrpSpPr>
          <p:cNvPr id="3" name="Group 4">
            <a:extLst>
              <a:ext uri="{FF2B5EF4-FFF2-40B4-BE49-F238E27FC236}">
                <a16:creationId xmlns="" xmlns:a16="http://schemas.microsoft.com/office/drawing/2014/main" id="{7F34D02C-7707-4A37-A54E-8B1EE608EC57}"/>
              </a:ext>
            </a:extLst>
          </p:cNvPr>
          <p:cNvGrpSpPr>
            <a:grpSpLocks noChangeAspect="1"/>
          </p:cNvGrpSpPr>
          <p:nvPr/>
        </p:nvGrpSpPr>
        <p:grpSpPr bwMode="auto">
          <a:xfrm>
            <a:off x="0" y="0"/>
            <a:ext cx="9144000" cy="6781800"/>
            <a:chOff x="0" y="0"/>
            <a:chExt cx="5760" cy="4313"/>
          </a:xfrm>
        </p:grpSpPr>
        <p:sp>
          <p:nvSpPr>
            <p:cNvPr id="6" name="AutoShape 3">
              <a:extLst>
                <a:ext uri="{FF2B5EF4-FFF2-40B4-BE49-F238E27FC236}">
                  <a16:creationId xmlns="" xmlns:a16="http://schemas.microsoft.com/office/drawing/2014/main" id="{65256CE3-2399-4F82-B9A0-9911C782C4D5}"/>
                </a:ext>
              </a:extLst>
            </p:cNvPr>
            <p:cNvSpPr>
              <a:spLocks noChangeAspect="1" noTextEdit="1"/>
            </p:cNvSpPr>
            <p:nvPr/>
          </p:nvSpPr>
          <p:spPr bwMode="auto">
            <a:xfrm>
              <a:off x="0" y="0"/>
              <a:ext cx="5760" cy="4313"/>
            </a:xfrm>
            <a:prstGeom prst="rect">
              <a:avLst/>
            </a:prstGeom>
            <a:noFill/>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2999"/>
                </a:srgb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a:extLst>
                <a:ext uri="{FF2B5EF4-FFF2-40B4-BE49-F238E27FC236}">
                  <a16:creationId xmlns="" xmlns:a16="http://schemas.microsoft.com/office/drawing/2014/main" id="{064CC462-86FC-4FD2-B7B4-5FF92D9E8A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5" cy="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7633988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ChangeArrowheads="1"/>
          </p:cNvSpPr>
          <p:nvPr/>
        </p:nvSpPr>
        <p:spPr bwMode="auto">
          <a:xfrm>
            <a:off x="0" y="152400"/>
            <a:ext cx="9061450" cy="68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3200" dirty="0">
                <a:solidFill>
                  <a:srgbClr val="FFFF00"/>
                </a:solidFill>
              </a:rPr>
              <a:t>Transit</a:t>
            </a:r>
            <a:r>
              <a:rPr lang="en-US" sz="3200" dirty="0">
                <a:solidFill>
                  <a:srgbClr val="99FF33"/>
                </a:solidFill>
              </a:rPr>
              <a:t> </a:t>
            </a:r>
            <a:r>
              <a:rPr lang="en-US" sz="3200" dirty="0">
                <a:solidFill>
                  <a:srgbClr val="FF0000"/>
                </a:solidFill>
              </a:rPr>
              <a:t>Signal </a:t>
            </a:r>
            <a:r>
              <a:rPr lang="en-US" sz="3200" dirty="0">
                <a:solidFill>
                  <a:srgbClr val="99FF33"/>
                </a:solidFill>
              </a:rPr>
              <a:t>Priority </a:t>
            </a:r>
            <a:r>
              <a:rPr lang="en-US" sz="3200" dirty="0">
                <a:solidFill>
                  <a:schemeClr val="bg1"/>
                </a:solidFill>
              </a:rPr>
              <a:t>Program Task Flow Chart</a:t>
            </a:r>
          </a:p>
        </p:txBody>
      </p:sp>
      <p:grpSp>
        <p:nvGrpSpPr>
          <p:cNvPr id="4" name="Group 3"/>
          <p:cNvGrpSpPr/>
          <p:nvPr/>
        </p:nvGrpSpPr>
        <p:grpSpPr>
          <a:xfrm>
            <a:off x="0" y="1219200"/>
            <a:ext cx="8988583" cy="4491440"/>
            <a:chOff x="3017" y="878004"/>
            <a:chExt cx="8988583" cy="4491440"/>
          </a:xfrm>
        </p:grpSpPr>
        <p:sp>
          <p:nvSpPr>
            <p:cNvPr id="9" name="Rectangle 33"/>
            <p:cNvSpPr>
              <a:spLocks noChangeArrowheads="1"/>
            </p:cNvSpPr>
            <p:nvPr/>
          </p:nvSpPr>
          <p:spPr bwMode="auto">
            <a:xfrm>
              <a:off x="3017" y="3351305"/>
              <a:ext cx="3742857" cy="2010820"/>
            </a:xfrm>
            <a:prstGeom prst="rect">
              <a:avLst/>
            </a:prstGeom>
            <a:solidFill>
              <a:srgbClr val="ABFF57"/>
            </a:solidFill>
            <a:ln w="28575" cap="sq">
              <a:solidFill>
                <a:srgbClr val="002E65"/>
              </a:solidFill>
              <a:miter lim="800000"/>
              <a:headEnd/>
              <a:tailEnd/>
            </a:ln>
          </p:spPr>
          <p:txBody>
            <a:bodyPr wrap="none" anchor="ctr" anchorCtr="1"/>
            <a:lstStyle/>
            <a:p>
              <a:pPr marL="342900" indent="-342900" algn="l">
                <a:lnSpc>
                  <a:spcPct val="90000"/>
                </a:lnSpc>
                <a:defRPr/>
              </a:pPr>
              <a:r>
                <a:rPr lang="en-US" sz="1600" b="1" dirty="0">
                  <a:solidFill>
                    <a:srgbClr val="002E65"/>
                  </a:solidFill>
                </a:rPr>
                <a:t>Regional Signal Timing Optimization</a:t>
              </a:r>
            </a:p>
            <a:p>
              <a:pPr marL="342900" indent="-342900" algn="l">
                <a:lnSpc>
                  <a:spcPct val="90000"/>
                </a:lnSpc>
                <a:defRPr/>
              </a:pPr>
              <a:r>
                <a:rPr lang="en-US" sz="1600" b="1" dirty="0">
                  <a:solidFill>
                    <a:srgbClr val="002E65"/>
                  </a:solidFill>
                </a:rPr>
                <a:t>Implementation  and TSP Strategies</a:t>
              </a:r>
            </a:p>
            <a:p>
              <a:pPr marL="342900" indent="-342900" algn="l">
                <a:lnSpc>
                  <a:spcPct val="90000"/>
                </a:lnSpc>
                <a:defRPr/>
              </a:pPr>
              <a:endParaRPr lang="en-US" sz="1200" b="1" dirty="0">
                <a:solidFill>
                  <a:srgbClr val="002E65"/>
                </a:solidFill>
              </a:endParaRPr>
            </a:p>
            <a:p>
              <a:pPr algn="l">
                <a:lnSpc>
                  <a:spcPct val="90000"/>
                </a:lnSpc>
                <a:defRPr/>
              </a:pPr>
              <a:r>
                <a:rPr lang="en-US" sz="1200" b="1" i="1" dirty="0">
                  <a:solidFill>
                    <a:srgbClr val="002E65"/>
                  </a:solidFill>
                </a:rPr>
                <a:t>Scope: </a:t>
              </a:r>
              <a:r>
                <a:rPr lang="en-US" sz="1200" i="1" dirty="0">
                  <a:solidFill>
                    <a:srgbClr val="002E65"/>
                  </a:solidFill>
                </a:rPr>
                <a:t>Approx</a:t>
              </a:r>
              <a:r>
                <a:rPr lang="en-US" sz="1200" b="1" i="1" u="sng" dirty="0">
                  <a:solidFill>
                    <a:srgbClr val="002E65"/>
                  </a:solidFill>
                </a:rPr>
                <a:t>. 400 Signals </a:t>
              </a:r>
              <a:r>
                <a:rPr lang="en-US" sz="1200" i="1" dirty="0">
                  <a:solidFill>
                    <a:srgbClr val="002E65"/>
                  </a:solidFill>
                </a:rPr>
                <a:t>– Milwaukee Ave</a:t>
              </a:r>
            </a:p>
            <a:p>
              <a:pPr lvl="0" algn="l">
                <a:lnSpc>
                  <a:spcPct val="90000"/>
                </a:lnSpc>
                <a:defRPr/>
              </a:pPr>
              <a:r>
                <a:rPr lang="en-US" sz="1200" i="1" dirty="0">
                  <a:solidFill>
                    <a:srgbClr val="002E65"/>
                  </a:solidFill>
                </a:rPr>
                <a:t>         Cicero Ave, Sibley/147</a:t>
              </a:r>
              <a:r>
                <a:rPr lang="en-US" sz="1200" i="1" baseline="30000" dirty="0">
                  <a:solidFill>
                    <a:srgbClr val="002E65"/>
                  </a:solidFill>
                </a:rPr>
                <a:t>th</a:t>
              </a:r>
              <a:r>
                <a:rPr lang="en-US" sz="1200" i="1" dirty="0">
                  <a:solidFill>
                    <a:srgbClr val="002E65"/>
                  </a:solidFill>
                </a:rPr>
                <a:t>, Roosevelt Rd, 95</a:t>
              </a:r>
              <a:r>
                <a:rPr lang="en-US" sz="1200" i="1" baseline="30000" dirty="0">
                  <a:solidFill>
                    <a:srgbClr val="002E65"/>
                  </a:solidFill>
                </a:rPr>
                <a:t>th</a:t>
              </a:r>
              <a:r>
                <a:rPr lang="en-US" sz="1200" i="1" dirty="0">
                  <a:solidFill>
                    <a:srgbClr val="002E65"/>
                  </a:solidFill>
                </a:rPr>
                <a:t> St, </a:t>
              </a:r>
            </a:p>
            <a:p>
              <a:pPr lvl="0" algn="l">
                <a:lnSpc>
                  <a:spcPct val="90000"/>
                </a:lnSpc>
                <a:defRPr/>
              </a:pPr>
              <a:r>
                <a:rPr lang="en-US" sz="1200" i="1" dirty="0">
                  <a:solidFill>
                    <a:srgbClr val="002E65"/>
                  </a:solidFill>
                </a:rPr>
                <a:t>         Dempster St,  Cermak Rd, 159</a:t>
              </a:r>
              <a:r>
                <a:rPr lang="en-US" sz="1200" i="1" baseline="30000" dirty="0">
                  <a:solidFill>
                    <a:srgbClr val="002E65"/>
                  </a:solidFill>
                </a:rPr>
                <a:t>th</a:t>
              </a:r>
              <a:r>
                <a:rPr lang="en-US" sz="1200" i="1" dirty="0">
                  <a:solidFill>
                    <a:srgbClr val="002E65"/>
                  </a:solidFill>
                </a:rPr>
                <a:t>St</a:t>
              </a:r>
            </a:p>
            <a:p>
              <a:pPr lvl="0" algn="l">
                <a:lnSpc>
                  <a:spcPct val="90000"/>
                </a:lnSpc>
                <a:defRPr/>
              </a:pPr>
              <a:r>
                <a:rPr lang="en-US" sz="1200" i="1" dirty="0">
                  <a:solidFill>
                    <a:srgbClr val="002E65"/>
                  </a:solidFill>
                </a:rPr>
                <a:t>         Grand Ave and Rand Road</a:t>
              </a:r>
            </a:p>
            <a:p>
              <a:pPr marL="342900" indent="-342900" algn="l">
                <a:lnSpc>
                  <a:spcPct val="90000"/>
                </a:lnSpc>
                <a:buFont typeface="Wingdings" pitchFamily="2" charset="2"/>
                <a:buChar char="Ø"/>
                <a:defRPr/>
              </a:pPr>
              <a:endParaRPr lang="en-US" sz="1200" i="1" dirty="0">
                <a:solidFill>
                  <a:srgbClr val="002E65"/>
                </a:solidFill>
              </a:endParaRPr>
            </a:p>
            <a:p>
              <a:pPr algn="l">
                <a:lnSpc>
                  <a:spcPct val="90000"/>
                </a:lnSpc>
                <a:defRPr/>
              </a:pPr>
              <a:r>
                <a:rPr lang="en-US" sz="1200" b="1" i="1" dirty="0">
                  <a:solidFill>
                    <a:srgbClr val="002E65"/>
                  </a:solidFill>
                </a:rPr>
                <a:t>Status : Completed</a:t>
              </a:r>
              <a:r>
                <a:rPr lang="en-US" sz="1200" i="1" dirty="0">
                  <a:solidFill>
                    <a:srgbClr val="002E65"/>
                  </a:solidFill>
                </a:rPr>
                <a:t>  April 2017</a:t>
              </a:r>
            </a:p>
            <a:p>
              <a:pPr algn="l">
                <a:lnSpc>
                  <a:spcPct val="90000"/>
                </a:lnSpc>
                <a:defRPr/>
              </a:pPr>
              <a:r>
                <a:rPr lang="en-US" sz="1200" i="1" dirty="0">
                  <a:solidFill>
                    <a:srgbClr val="002E65"/>
                  </a:solidFill>
                </a:rPr>
                <a:t>        </a:t>
              </a:r>
              <a:endParaRPr lang="en-US" sz="1100" i="1" dirty="0">
                <a:solidFill>
                  <a:srgbClr val="002E65"/>
                </a:solidFill>
              </a:endParaRPr>
            </a:p>
          </p:txBody>
        </p:sp>
        <p:sp>
          <p:nvSpPr>
            <p:cNvPr id="10" name="Rectangle 33"/>
            <p:cNvSpPr>
              <a:spLocks noChangeArrowheads="1"/>
            </p:cNvSpPr>
            <p:nvPr/>
          </p:nvSpPr>
          <p:spPr bwMode="auto">
            <a:xfrm>
              <a:off x="6398659" y="878004"/>
              <a:ext cx="2592941" cy="2797342"/>
            </a:xfrm>
            <a:prstGeom prst="rect">
              <a:avLst/>
            </a:prstGeom>
            <a:solidFill>
              <a:srgbClr val="61D6FF"/>
            </a:solidFill>
            <a:ln w="28575" cap="sq">
              <a:solidFill>
                <a:srgbClr val="002E65"/>
              </a:solidFill>
              <a:miter lim="800000"/>
              <a:headEnd/>
              <a:tailEnd/>
            </a:ln>
            <a:effectLst/>
            <a:extLst/>
          </p:spPr>
          <p:txBody>
            <a:bodyPr wrap="none" anchor="ctr" anchorCtr="1"/>
            <a:lstStyle/>
            <a:p>
              <a:pPr>
                <a:lnSpc>
                  <a:spcPct val="90000"/>
                </a:lnSpc>
                <a:defRPr/>
              </a:pPr>
              <a:r>
                <a:rPr lang="en-US" sz="1600" b="1" dirty="0">
                  <a:solidFill>
                    <a:srgbClr val="002E65"/>
                  </a:solidFill>
                </a:rPr>
                <a:t>Deployment :</a:t>
              </a:r>
              <a:r>
                <a:rPr lang="en-US" sz="1600" b="1" u="sng" dirty="0">
                  <a:solidFill>
                    <a:srgbClr val="002E65"/>
                  </a:solidFill>
                </a:rPr>
                <a:t>2018-19</a:t>
              </a:r>
            </a:p>
            <a:p>
              <a:pPr>
                <a:lnSpc>
                  <a:spcPct val="90000"/>
                </a:lnSpc>
                <a:defRPr/>
              </a:pPr>
              <a:endParaRPr lang="en-US" sz="1400" u="sng" dirty="0">
                <a:solidFill>
                  <a:srgbClr val="002E65"/>
                </a:solidFill>
              </a:endParaRPr>
            </a:p>
            <a:p>
              <a:pPr marL="285750" indent="-285750" algn="l">
                <a:lnSpc>
                  <a:spcPct val="90000"/>
                </a:lnSpc>
                <a:buFont typeface="Wingdings" panose="05000000000000000000" pitchFamily="2" charset="2"/>
                <a:buChar char="ü"/>
                <a:defRPr/>
              </a:pPr>
              <a:r>
                <a:rPr lang="en-US" sz="1400" b="1" dirty="0">
                  <a:solidFill>
                    <a:srgbClr val="002E65"/>
                  </a:solidFill>
                </a:rPr>
                <a:t>Cermak Rd</a:t>
              </a:r>
            </a:p>
            <a:p>
              <a:pPr marL="285750" indent="-285750" algn="l">
                <a:lnSpc>
                  <a:spcPct val="90000"/>
                </a:lnSpc>
                <a:buFont typeface="Wingdings" panose="05000000000000000000" pitchFamily="2" charset="2"/>
                <a:buChar char="ü"/>
                <a:defRPr/>
              </a:pPr>
              <a:r>
                <a:rPr lang="en-US" sz="1400" b="1" dirty="0">
                  <a:solidFill>
                    <a:srgbClr val="002E65"/>
                  </a:solidFill>
                </a:rPr>
                <a:t>Cicero Ave</a:t>
              </a:r>
            </a:p>
            <a:p>
              <a:pPr marL="285750" indent="-285750" algn="l">
                <a:lnSpc>
                  <a:spcPct val="90000"/>
                </a:lnSpc>
                <a:buFont typeface="Wingdings" panose="05000000000000000000" pitchFamily="2" charset="2"/>
                <a:buChar char="ü"/>
                <a:defRPr/>
              </a:pPr>
              <a:r>
                <a:rPr lang="en-US" sz="1400" b="1" dirty="0">
                  <a:solidFill>
                    <a:srgbClr val="002E65"/>
                  </a:solidFill>
                </a:rPr>
                <a:t>Sibley/147</a:t>
              </a:r>
              <a:r>
                <a:rPr lang="en-US" sz="1400" b="1" baseline="30000" dirty="0">
                  <a:solidFill>
                    <a:srgbClr val="002E65"/>
                  </a:solidFill>
                </a:rPr>
                <a:t>th</a:t>
              </a:r>
              <a:endParaRPr lang="en-US" sz="1400" b="1" dirty="0">
                <a:solidFill>
                  <a:srgbClr val="002E65"/>
                </a:solidFill>
              </a:endParaRPr>
            </a:p>
            <a:p>
              <a:pPr marL="285750" indent="-285750" algn="l">
                <a:lnSpc>
                  <a:spcPct val="90000"/>
                </a:lnSpc>
                <a:buFont typeface="Wingdings" panose="05000000000000000000" pitchFamily="2" charset="2"/>
                <a:buChar char="ü"/>
                <a:defRPr/>
              </a:pPr>
              <a:r>
                <a:rPr lang="en-US" sz="1400" b="1" dirty="0">
                  <a:solidFill>
                    <a:srgbClr val="002E65"/>
                  </a:solidFill>
                </a:rPr>
                <a:t>Roosevelt Rd</a:t>
              </a:r>
            </a:p>
            <a:p>
              <a:pPr marL="285750" indent="-285750" algn="l">
                <a:lnSpc>
                  <a:spcPct val="90000"/>
                </a:lnSpc>
                <a:buFont typeface="Wingdings" panose="05000000000000000000" pitchFamily="2" charset="2"/>
                <a:buChar char="ü"/>
                <a:defRPr/>
              </a:pPr>
              <a:r>
                <a:rPr lang="en-US" sz="1400" b="1" dirty="0">
                  <a:solidFill>
                    <a:srgbClr val="002E65"/>
                  </a:solidFill>
                </a:rPr>
                <a:t>159</a:t>
              </a:r>
              <a:r>
                <a:rPr lang="en-US" sz="1400" b="1" baseline="30000" dirty="0">
                  <a:solidFill>
                    <a:srgbClr val="002E65"/>
                  </a:solidFill>
                </a:rPr>
                <a:t>th</a:t>
              </a:r>
              <a:r>
                <a:rPr lang="en-US" sz="1400" b="1" dirty="0">
                  <a:solidFill>
                    <a:srgbClr val="002E65"/>
                  </a:solidFill>
                </a:rPr>
                <a:t> St</a:t>
              </a:r>
            </a:p>
            <a:p>
              <a:pPr marL="285750" indent="-285750" algn="l">
                <a:lnSpc>
                  <a:spcPct val="90000"/>
                </a:lnSpc>
                <a:buFont typeface="Wingdings" panose="05000000000000000000" pitchFamily="2" charset="2"/>
                <a:buChar char="ü"/>
                <a:defRPr/>
              </a:pPr>
              <a:r>
                <a:rPr lang="en-US" sz="1400" b="1" dirty="0">
                  <a:solidFill>
                    <a:srgbClr val="002E65"/>
                  </a:solidFill>
                </a:rPr>
                <a:t>95</a:t>
              </a:r>
              <a:r>
                <a:rPr lang="en-US" sz="1400" b="1" baseline="30000" dirty="0">
                  <a:solidFill>
                    <a:srgbClr val="002E65"/>
                  </a:solidFill>
                </a:rPr>
                <a:t>th</a:t>
              </a:r>
              <a:r>
                <a:rPr lang="en-US" sz="1400" b="1" dirty="0">
                  <a:solidFill>
                    <a:srgbClr val="002E65"/>
                  </a:solidFill>
                </a:rPr>
                <a:t> St</a:t>
              </a:r>
            </a:p>
            <a:p>
              <a:pPr marL="285750" indent="-285750" algn="l">
                <a:lnSpc>
                  <a:spcPct val="90000"/>
                </a:lnSpc>
                <a:buFont typeface="Wingdings" panose="05000000000000000000" pitchFamily="2" charset="2"/>
                <a:buChar char="ü"/>
                <a:defRPr/>
              </a:pPr>
              <a:r>
                <a:rPr lang="en-US" sz="1400" b="1" dirty="0">
                  <a:solidFill>
                    <a:srgbClr val="002E65"/>
                  </a:solidFill>
                </a:rPr>
                <a:t>Grand Ave (Lake )</a:t>
              </a:r>
            </a:p>
            <a:p>
              <a:pPr marL="285750" indent="-285750" algn="l">
                <a:lnSpc>
                  <a:spcPct val="90000"/>
                </a:lnSpc>
                <a:buFont typeface="Wingdings" panose="05000000000000000000" pitchFamily="2" charset="2"/>
                <a:buChar char="ü"/>
                <a:defRPr/>
              </a:pPr>
              <a:r>
                <a:rPr lang="en-US" sz="1400" b="1" dirty="0">
                  <a:solidFill>
                    <a:srgbClr val="002E65"/>
                  </a:solidFill>
                </a:rPr>
                <a:t>Rand Rd (Partial)</a:t>
              </a:r>
            </a:p>
            <a:p>
              <a:pPr marL="285750" indent="-285750" algn="l">
                <a:lnSpc>
                  <a:spcPct val="90000"/>
                </a:lnSpc>
                <a:buFont typeface="Wingdings" panose="05000000000000000000" pitchFamily="2" charset="2"/>
                <a:buChar char="ü"/>
                <a:defRPr/>
              </a:pPr>
              <a:r>
                <a:rPr lang="en-US" sz="1400" b="1" dirty="0">
                  <a:solidFill>
                    <a:srgbClr val="002E65"/>
                  </a:solidFill>
                </a:rPr>
                <a:t>Dempster St (ART)</a:t>
              </a:r>
            </a:p>
            <a:p>
              <a:pPr marL="285750" indent="-285750" algn="l">
                <a:lnSpc>
                  <a:spcPct val="90000"/>
                </a:lnSpc>
                <a:buFont typeface="Wingdings" panose="05000000000000000000" pitchFamily="2" charset="2"/>
                <a:buChar char="ü"/>
                <a:defRPr/>
              </a:pPr>
              <a:r>
                <a:rPr lang="en-US" sz="1400" b="1" dirty="0">
                  <a:solidFill>
                    <a:srgbClr val="002E65"/>
                  </a:solidFill>
                </a:rPr>
                <a:t>Halsted St</a:t>
              </a:r>
            </a:p>
            <a:p>
              <a:pPr marL="285750" indent="-285750" algn="l">
                <a:lnSpc>
                  <a:spcPct val="90000"/>
                </a:lnSpc>
                <a:buFont typeface="Wingdings" panose="05000000000000000000" pitchFamily="2" charset="2"/>
                <a:buChar char="ü"/>
                <a:defRPr/>
              </a:pPr>
              <a:r>
                <a:rPr lang="en-US" sz="1400" b="1" dirty="0">
                  <a:solidFill>
                    <a:srgbClr val="002E65"/>
                  </a:solidFill>
                </a:rPr>
                <a:t>I-90 Access</a:t>
              </a:r>
            </a:p>
          </p:txBody>
        </p:sp>
        <p:sp>
          <p:nvSpPr>
            <p:cNvPr id="11" name="Rectangle 33"/>
            <p:cNvSpPr>
              <a:spLocks noChangeArrowheads="1"/>
            </p:cNvSpPr>
            <p:nvPr/>
          </p:nvSpPr>
          <p:spPr bwMode="auto">
            <a:xfrm>
              <a:off x="3018" y="913862"/>
              <a:ext cx="3762836" cy="1981738"/>
            </a:xfrm>
            <a:prstGeom prst="rect">
              <a:avLst/>
            </a:prstGeom>
            <a:solidFill>
              <a:srgbClr val="ABFF57"/>
            </a:solidFill>
            <a:ln w="28575" cap="sq">
              <a:solidFill>
                <a:srgbClr val="002E65"/>
              </a:solidFill>
              <a:miter lim="800000"/>
              <a:headEnd/>
              <a:tailEnd/>
            </a:ln>
          </p:spPr>
          <p:txBody>
            <a:bodyPr wrap="none" anchor="ctr" anchorCtr="1"/>
            <a:lstStyle/>
            <a:p>
              <a:pPr marL="342900" indent="-342900" algn="l">
                <a:lnSpc>
                  <a:spcPct val="90000"/>
                </a:lnSpc>
                <a:defRPr/>
              </a:pPr>
              <a:r>
                <a:rPr lang="en-US" sz="1600" b="1" dirty="0">
                  <a:solidFill>
                    <a:srgbClr val="002E65"/>
                  </a:solidFill>
                </a:rPr>
                <a:t>Regional TSP Requirements</a:t>
              </a:r>
            </a:p>
            <a:p>
              <a:pPr marL="342900" indent="-342900" algn="l">
                <a:lnSpc>
                  <a:spcPct val="90000"/>
                </a:lnSpc>
                <a:defRPr/>
              </a:pPr>
              <a:r>
                <a:rPr lang="en-US" sz="1600" b="1" dirty="0">
                  <a:solidFill>
                    <a:srgbClr val="002E65"/>
                  </a:solidFill>
                </a:rPr>
                <a:t> and Interoperable </a:t>
              </a:r>
            </a:p>
            <a:p>
              <a:pPr marL="342900" indent="-342900" algn="l">
                <a:lnSpc>
                  <a:spcPct val="90000"/>
                </a:lnSpc>
                <a:defRPr/>
              </a:pPr>
              <a:r>
                <a:rPr lang="en-US" sz="1600" b="1" dirty="0">
                  <a:solidFill>
                    <a:srgbClr val="002E65"/>
                  </a:solidFill>
                </a:rPr>
                <a:t>Standards Development</a:t>
              </a:r>
            </a:p>
            <a:p>
              <a:pPr marL="342900" indent="-342900" algn="l">
                <a:lnSpc>
                  <a:spcPct val="90000"/>
                </a:lnSpc>
                <a:defRPr/>
              </a:pPr>
              <a:r>
                <a:rPr lang="en-US" sz="1600" b="1" dirty="0">
                  <a:solidFill>
                    <a:srgbClr val="002E65"/>
                  </a:solidFill>
                </a:rPr>
                <a:t>  </a:t>
              </a:r>
            </a:p>
            <a:p>
              <a:pPr algn="l">
                <a:lnSpc>
                  <a:spcPct val="90000"/>
                </a:lnSpc>
                <a:defRPr/>
              </a:pPr>
              <a:r>
                <a:rPr lang="en-US" sz="1200" b="1" i="1" dirty="0">
                  <a:solidFill>
                    <a:srgbClr val="002E65"/>
                  </a:solidFill>
                </a:rPr>
                <a:t>Technology: </a:t>
              </a:r>
              <a:r>
                <a:rPr lang="en-US" sz="1200" i="1" dirty="0">
                  <a:solidFill>
                    <a:srgbClr val="002E65"/>
                  </a:solidFill>
                </a:rPr>
                <a:t>Wi-Fi (802.11n) &amp; 5.0 GHz</a:t>
              </a:r>
            </a:p>
            <a:p>
              <a:pPr algn="l">
                <a:lnSpc>
                  <a:spcPct val="90000"/>
                </a:lnSpc>
                <a:defRPr/>
              </a:pPr>
              <a:r>
                <a:rPr lang="en-US" sz="1200" b="1" i="1" dirty="0">
                  <a:solidFill>
                    <a:srgbClr val="002E65"/>
                  </a:solidFill>
                </a:rPr>
                <a:t>Features:      </a:t>
              </a:r>
              <a:r>
                <a:rPr lang="en-US" sz="1200" i="1" dirty="0">
                  <a:solidFill>
                    <a:srgbClr val="002E65"/>
                  </a:solidFill>
                </a:rPr>
                <a:t>Interoperable, NTCIP 1211 message </a:t>
              </a:r>
            </a:p>
            <a:p>
              <a:pPr algn="l">
                <a:lnSpc>
                  <a:spcPct val="90000"/>
                </a:lnSpc>
                <a:defRPr/>
              </a:pPr>
              <a:r>
                <a:rPr lang="en-US" sz="1200" i="1" dirty="0">
                  <a:solidFill>
                    <a:srgbClr val="002E65"/>
                  </a:solidFill>
                </a:rPr>
                <a:t>                       set, open standards, non-proprietary</a:t>
              </a:r>
            </a:p>
            <a:p>
              <a:pPr algn="l">
                <a:lnSpc>
                  <a:spcPct val="90000"/>
                </a:lnSpc>
                <a:defRPr/>
              </a:pPr>
              <a:r>
                <a:rPr lang="en-US" sz="1200" b="1" i="1" dirty="0">
                  <a:solidFill>
                    <a:srgbClr val="002E65"/>
                  </a:solidFill>
                </a:rPr>
                <a:t> Status: Completed </a:t>
              </a:r>
              <a:endParaRPr lang="en-US" sz="1200" i="1" dirty="0">
                <a:solidFill>
                  <a:srgbClr val="002E65"/>
                </a:solidFill>
              </a:endParaRPr>
            </a:p>
          </p:txBody>
        </p:sp>
        <p:sp>
          <p:nvSpPr>
            <p:cNvPr id="14" name="Rectangle 33"/>
            <p:cNvSpPr>
              <a:spLocks noChangeArrowheads="1"/>
            </p:cNvSpPr>
            <p:nvPr/>
          </p:nvSpPr>
          <p:spPr bwMode="auto">
            <a:xfrm rot="16200000">
              <a:off x="4476535" y="1969000"/>
              <a:ext cx="2779590" cy="597603"/>
            </a:xfrm>
            <a:prstGeom prst="rect">
              <a:avLst/>
            </a:prstGeom>
            <a:solidFill>
              <a:srgbClr val="FFC000"/>
            </a:solidFill>
            <a:ln w="28575" cap="sq">
              <a:solidFill>
                <a:srgbClr val="002E65"/>
              </a:solidFill>
              <a:miter lim="800000"/>
              <a:headEnd/>
              <a:tailEnd/>
            </a:ln>
          </p:spPr>
          <p:txBody>
            <a:bodyPr wrap="none" anchor="ctr" anchorCtr="1"/>
            <a:lstStyle/>
            <a:p>
              <a:pPr marL="342900" indent="-342900">
                <a:lnSpc>
                  <a:spcPct val="90000"/>
                </a:lnSpc>
              </a:pPr>
              <a:r>
                <a:rPr lang="en-US" sz="1600" b="1" dirty="0">
                  <a:solidFill>
                    <a:srgbClr val="002E65"/>
                  </a:solidFill>
                </a:rPr>
                <a:t>Milwaukee Ave TSP  </a:t>
              </a:r>
            </a:p>
            <a:p>
              <a:pPr marL="342900" indent="-342900">
                <a:lnSpc>
                  <a:spcPct val="90000"/>
                </a:lnSpc>
              </a:pPr>
              <a:r>
                <a:rPr lang="en-US" sz="1600" dirty="0">
                  <a:solidFill>
                    <a:srgbClr val="002E65"/>
                  </a:solidFill>
                </a:rPr>
                <a:t>(</a:t>
              </a:r>
              <a:r>
                <a:rPr lang="en-US" sz="1400" dirty="0">
                  <a:solidFill>
                    <a:srgbClr val="002E65"/>
                  </a:solidFill>
                </a:rPr>
                <a:t>Proof of Concept)</a:t>
              </a:r>
              <a:r>
                <a:rPr lang="en-US" sz="1200" dirty="0">
                  <a:solidFill>
                    <a:srgbClr val="002E65"/>
                  </a:solidFill>
                </a:rPr>
                <a:t>  2017-18</a:t>
              </a:r>
            </a:p>
          </p:txBody>
        </p:sp>
        <p:sp>
          <p:nvSpPr>
            <p:cNvPr id="16" name="Right Arrow 1"/>
            <p:cNvSpPr>
              <a:spLocks noChangeArrowheads="1"/>
            </p:cNvSpPr>
            <p:nvPr/>
          </p:nvSpPr>
          <p:spPr bwMode="auto">
            <a:xfrm>
              <a:off x="3769351" y="1991579"/>
              <a:ext cx="211113" cy="276223"/>
            </a:xfrm>
            <a:prstGeom prst="rightArrow">
              <a:avLst>
                <a:gd name="adj1" fmla="val 40119"/>
                <a:gd name="adj2" fmla="val 59790"/>
              </a:avLst>
            </a:prstGeom>
            <a:solidFill>
              <a:srgbClr val="FF0000"/>
            </a:solidFill>
            <a:ln w="9525" algn="ctr">
              <a:solidFill>
                <a:srgbClr val="002E65"/>
              </a:solidFill>
              <a:round/>
              <a:headEnd/>
              <a:tailEnd/>
            </a:ln>
          </p:spPr>
          <p:txBody>
            <a:bodyPr wrap="square" anchor="ctr">
              <a:spAutoFit/>
            </a:bodyPr>
            <a:lstStyle/>
            <a:p>
              <a:endParaRPr lang="en-US" dirty="0">
                <a:solidFill>
                  <a:srgbClr val="000000"/>
                </a:solidFill>
              </a:endParaRPr>
            </a:p>
          </p:txBody>
        </p:sp>
        <p:sp>
          <p:nvSpPr>
            <p:cNvPr id="17" name="Right Arrow 1"/>
            <p:cNvSpPr>
              <a:spLocks noChangeArrowheads="1"/>
            </p:cNvSpPr>
            <p:nvPr/>
          </p:nvSpPr>
          <p:spPr bwMode="auto">
            <a:xfrm>
              <a:off x="3745874" y="4771176"/>
              <a:ext cx="211113" cy="276223"/>
            </a:xfrm>
            <a:prstGeom prst="rightArrow">
              <a:avLst>
                <a:gd name="adj1" fmla="val 40119"/>
                <a:gd name="adj2" fmla="val 59790"/>
              </a:avLst>
            </a:prstGeom>
            <a:solidFill>
              <a:srgbClr val="FF0000"/>
            </a:solidFill>
            <a:ln w="9525" algn="ctr">
              <a:solidFill>
                <a:srgbClr val="002E65"/>
              </a:solidFill>
              <a:round/>
              <a:headEnd/>
              <a:tailEnd/>
            </a:ln>
          </p:spPr>
          <p:txBody>
            <a:bodyPr wrap="square" anchor="ctr">
              <a:spAutoFit/>
            </a:bodyPr>
            <a:lstStyle/>
            <a:p>
              <a:endParaRPr lang="en-US" dirty="0">
                <a:solidFill>
                  <a:srgbClr val="000000"/>
                </a:solidFill>
              </a:endParaRPr>
            </a:p>
          </p:txBody>
        </p:sp>
        <p:sp>
          <p:nvSpPr>
            <p:cNvPr id="20" name="Rectangle 33"/>
            <p:cNvSpPr>
              <a:spLocks noChangeArrowheads="1"/>
            </p:cNvSpPr>
            <p:nvPr/>
          </p:nvSpPr>
          <p:spPr bwMode="auto">
            <a:xfrm rot="16200000">
              <a:off x="2891921" y="1948483"/>
              <a:ext cx="2779596" cy="638638"/>
            </a:xfrm>
            <a:prstGeom prst="rect">
              <a:avLst/>
            </a:prstGeom>
            <a:solidFill>
              <a:srgbClr val="CCFF33"/>
            </a:solidFill>
            <a:ln w="28575" cap="sq">
              <a:solidFill>
                <a:srgbClr val="002E65"/>
              </a:solidFill>
              <a:miter lim="800000"/>
              <a:headEnd/>
              <a:tailEnd/>
            </a:ln>
          </p:spPr>
          <p:txBody>
            <a:bodyPr wrap="none" anchor="ctr" anchorCtr="1"/>
            <a:lstStyle/>
            <a:p>
              <a:pPr marL="342900" indent="-342900">
                <a:lnSpc>
                  <a:spcPct val="90000"/>
                </a:lnSpc>
              </a:pPr>
              <a:r>
                <a:rPr lang="en-US" sz="1600" b="1" dirty="0">
                  <a:solidFill>
                    <a:srgbClr val="002E65"/>
                  </a:solidFill>
                </a:rPr>
                <a:t>  Trapeze AVL Software </a:t>
              </a:r>
            </a:p>
            <a:p>
              <a:pPr marL="342900" indent="-342900">
                <a:lnSpc>
                  <a:spcPct val="90000"/>
                </a:lnSpc>
              </a:pPr>
              <a:r>
                <a:rPr lang="en-US" sz="1600" b="1" dirty="0">
                  <a:solidFill>
                    <a:srgbClr val="002E65"/>
                  </a:solidFill>
                </a:rPr>
                <a:t>Development </a:t>
              </a:r>
              <a:r>
                <a:rPr lang="en-US" sz="1200" b="1" dirty="0">
                  <a:solidFill>
                    <a:srgbClr val="002E65"/>
                  </a:solidFill>
                </a:rPr>
                <a:t>(Completed</a:t>
              </a:r>
              <a:r>
                <a:rPr lang="en-US" sz="1600" dirty="0">
                  <a:solidFill>
                    <a:srgbClr val="002E65"/>
                  </a:solidFill>
                </a:rPr>
                <a:t>) </a:t>
              </a:r>
              <a:endParaRPr lang="en-US" sz="1400" i="1" dirty="0">
                <a:solidFill>
                  <a:srgbClr val="002E65"/>
                </a:solidFill>
              </a:endParaRPr>
            </a:p>
          </p:txBody>
        </p:sp>
        <p:sp>
          <p:nvSpPr>
            <p:cNvPr id="22" name="Right Arrow 1"/>
            <p:cNvSpPr>
              <a:spLocks noChangeArrowheads="1"/>
            </p:cNvSpPr>
            <p:nvPr/>
          </p:nvSpPr>
          <p:spPr bwMode="auto">
            <a:xfrm>
              <a:off x="4601036" y="2002977"/>
              <a:ext cx="211113" cy="276223"/>
            </a:xfrm>
            <a:prstGeom prst="rightArrow">
              <a:avLst>
                <a:gd name="adj1" fmla="val 40119"/>
                <a:gd name="adj2" fmla="val 59790"/>
              </a:avLst>
            </a:prstGeom>
            <a:solidFill>
              <a:srgbClr val="FF0000"/>
            </a:solidFill>
            <a:ln w="9525" algn="ctr">
              <a:solidFill>
                <a:srgbClr val="002E65"/>
              </a:solidFill>
              <a:round/>
              <a:headEnd/>
              <a:tailEnd/>
            </a:ln>
          </p:spPr>
          <p:txBody>
            <a:bodyPr wrap="square" anchor="ctr">
              <a:spAutoFit/>
            </a:bodyPr>
            <a:lstStyle/>
            <a:p>
              <a:endParaRPr lang="en-US" dirty="0">
                <a:solidFill>
                  <a:srgbClr val="000000"/>
                </a:solidFill>
              </a:endParaRPr>
            </a:p>
          </p:txBody>
        </p:sp>
        <p:sp>
          <p:nvSpPr>
            <p:cNvPr id="28" name="Right Arrow 1"/>
            <p:cNvSpPr>
              <a:spLocks noChangeArrowheads="1"/>
            </p:cNvSpPr>
            <p:nvPr/>
          </p:nvSpPr>
          <p:spPr bwMode="auto">
            <a:xfrm>
              <a:off x="5356417" y="2019308"/>
              <a:ext cx="211113" cy="276223"/>
            </a:xfrm>
            <a:prstGeom prst="rightArrow">
              <a:avLst>
                <a:gd name="adj1" fmla="val 40119"/>
                <a:gd name="adj2" fmla="val 59790"/>
              </a:avLst>
            </a:prstGeom>
            <a:solidFill>
              <a:srgbClr val="FF0000"/>
            </a:solidFill>
            <a:ln w="9525" algn="ctr">
              <a:solidFill>
                <a:srgbClr val="002E65"/>
              </a:solidFill>
              <a:round/>
              <a:headEnd/>
              <a:tailEnd/>
            </a:ln>
          </p:spPr>
          <p:txBody>
            <a:bodyPr wrap="square" anchor="ctr">
              <a:spAutoFit/>
            </a:bodyPr>
            <a:lstStyle/>
            <a:p>
              <a:endParaRPr lang="en-US" dirty="0">
                <a:solidFill>
                  <a:srgbClr val="000000"/>
                </a:solidFill>
              </a:endParaRPr>
            </a:p>
          </p:txBody>
        </p:sp>
        <p:sp>
          <p:nvSpPr>
            <p:cNvPr id="34" name="Rectangle 33"/>
            <p:cNvSpPr>
              <a:spLocks noChangeArrowheads="1"/>
            </p:cNvSpPr>
            <p:nvPr/>
          </p:nvSpPr>
          <p:spPr bwMode="auto">
            <a:xfrm rot="16200000">
              <a:off x="3676424" y="1977604"/>
              <a:ext cx="2779593" cy="580393"/>
            </a:xfrm>
            <a:prstGeom prst="rect">
              <a:avLst/>
            </a:prstGeom>
            <a:solidFill>
              <a:srgbClr val="FFC000"/>
            </a:solidFill>
            <a:ln w="28575" cap="sq">
              <a:solidFill>
                <a:srgbClr val="002E65"/>
              </a:solidFill>
              <a:miter lim="800000"/>
              <a:headEnd/>
              <a:tailEnd/>
            </a:ln>
          </p:spPr>
          <p:txBody>
            <a:bodyPr wrap="none" anchor="ctr" anchorCtr="1"/>
            <a:lstStyle/>
            <a:p>
              <a:pPr marL="342900" indent="-342900">
                <a:lnSpc>
                  <a:spcPct val="90000"/>
                </a:lnSpc>
              </a:pPr>
              <a:r>
                <a:rPr lang="en-US" sz="1600" b="1" dirty="0">
                  <a:solidFill>
                    <a:srgbClr val="002E65"/>
                  </a:solidFill>
                </a:rPr>
                <a:t>PRS Software  ATC Signal</a:t>
              </a:r>
            </a:p>
            <a:p>
              <a:pPr marL="342900" indent="-342900">
                <a:lnSpc>
                  <a:spcPct val="90000"/>
                </a:lnSpc>
              </a:pPr>
              <a:r>
                <a:rPr lang="en-US" sz="1600" b="1" dirty="0">
                  <a:solidFill>
                    <a:srgbClr val="002E65"/>
                  </a:solidFill>
                </a:rPr>
                <a:t>Controllers </a:t>
              </a:r>
              <a:r>
                <a:rPr lang="en-US" sz="1600" dirty="0">
                  <a:solidFill>
                    <a:srgbClr val="002E65"/>
                  </a:solidFill>
                </a:rPr>
                <a:t>(</a:t>
              </a:r>
              <a:r>
                <a:rPr lang="en-US" sz="1200" dirty="0">
                  <a:solidFill>
                    <a:srgbClr val="002E65"/>
                  </a:solidFill>
                </a:rPr>
                <a:t>Completed</a:t>
              </a:r>
              <a:r>
                <a:rPr lang="en-US" sz="1600" dirty="0">
                  <a:solidFill>
                    <a:srgbClr val="002E65"/>
                  </a:solidFill>
                </a:rPr>
                <a:t>)</a:t>
              </a:r>
              <a:endParaRPr lang="en-US" sz="1400" dirty="0">
                <a:solidFill>
                  <a:srgbClr val="002E65"/>
                </a:solidFill>
              </a:endParaRPr>
            </a:p>
          </p:txBody>
        </p:sp>
        <p:sp>
          <p:nvSpPr>
            <p:cNvPr id="35" name="Right Arrow 1"/>
            <p:cNvSpPr>
              <a:spLocks noChangeArrowheads="1"/>
            </p:cNvSpPr>
            <p:nvPr/>
          </p:nvSpPr>
          <p:spPr bwMode="auto">
            <a:xfrm>
              <a:off x="3757081" y="3351305"/>
              <a:ext cx="211113" cy="276223"/>
            </a:xfrm>
            <a:prstGeom prst="rightArrow">
              <a:avLst>
                <a:gd name="adj1" fmla="val 40119"/>
                <a:gd name="adj2" fmla="val 59790"/>
              </a:avLst>
            </a:prstGeom>
            <a:solidFill>
              <a:srgbClr val="FF0000"/>
            </a:solidFill>
            <a:ln w="9525" algn="ctr">
              <a:solidFill>
                <a:srgbClr val="002E65"/>
              </a:solidFill>
              <a:round/>
              <a:headEnd/>
              <a:tailEnd/>
            </a:ln>
          </p:spPr>
          <p:txBody>
            <a:bodyPr wrap="square" anchor="ctr">
              <a:spAutoFit/>
            </a:bodyPr>
            <a:lstStyle/>
            <a:p>
              <a:endParaRPr lang="en-US" dirty="0">
                <a:solidFill>
                  <a:srgbClr val="000000"/>
                </a:solidFill>
              </a:endParaRPr>
            </a:p>
          </p:txBody>
        </p:sp>
        <p:sp>
          <p:nvSpPr>
            <p:cNvPr id="2" name="Down Arrow 1"/>
            <p:cNvSpPr/>
            <p:nvPr/>
          </p:nvSpPr>
          <p:spPr bwMode="auto">
            <a:xfrm rot="10800000">
              <a:off x="8205914" y="3772744"/>
              <a:ext cx="219131" cy="769990"/>
            </a:xfrm>
            <a:prstGeom prst="down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40" name="Right Arrow 1"/>
            <p:cNvSpPr>
              <a:spLocks noChangeArrowheads="1"/>
            </p:cNvSpPr>
            <p:nvPr/>
          </p:nvSpPr>
          <p:spPr bwMode="auto">
            <a:xfrm>
              <a:off x="6165130" y="2015496"/>
              <a:ext cx="211113" cy="276223"/>
            </a:xfrm>
            <a:prstGeom prst="rightArrow">
              <a:avLst>
                <a:gd name="adj1" fmla="val 40119"/>
                <a:gd name="adj2" fmla="val 59790"/>
              </a:avLst>
            </a:prstGeom>
            <a:solidFill>
              <a:srgbClr val="FF0000"/>
            </a:solidFill>
            <a:ln w="9525" algn="ctr">
              <a:solidFill>
                <a:srgbClr val="002E65"/>
              </a:solidFill>
              <a:round/>
              <a:headEnd/>
              <a:tailEnd/>
            </a:ln>
          </p:spPr>
          <p:txBody>
            <a:bodyPr wrap="square" anchor="ctr">
              <a:spAutoFit/>
            </a:bodyPr>
            <a:lstStyle/>
            <a:p>
              <a:endParaRPr lang="en-US" dirty="0">
                <a:solidFill>
                  <a:srgbClr val="000000"/>
                </a:solidFill>
              </a:endParaRPr>
            </a:p>
          </p:txBody>
        </p:sp>
        <p:sp>
          <p:nvSpPr>
            <p:cNvPr id="41" name="Rectangle 33"/>
            <p:cNvSpPr>
              <a:spLocks noChangeArrowheads="1"/>
            </p:cNvSpPr>
            <p:nvPr/>
          </p:nvSpPr>
          <p:spPr bwMode="auto">
            <a:xfrm>
              <a:off x="4059577" y="3902628"/>
              <a:ext cx="4017622" cy="479159"/>
            </a:xfrm>
            <a:prstGeom prst="rect">
              <a:avLst/>
            </a:prstGeom>
            <a:solidFill>
              <a:srgbClr val="FFCC99"/>
            </a:solidFill>
            <a:ln w="28575" cap="sq">
              <a:solidFill>
                <a:srgbClr val="002E65"/>
              </a:solidFill>
              <a:miter lim="800000"/>
              <a:headEnd/>
              <a:tailEnd/>
            </a:ln>
          </p:spPr>
          <p:txBody>
            <a:bodyPr wrap="none" anchor="ctr" anchorCtr="1"/>
            <a:lstStyle/>
            <a:p>
              <a:pPr marL="342900" indent="-342900" algn="l">
                <a:lnSpc>
                  <a:spcPct val="90000"/>
                </a:lnSpc>
                <a:defRPr/>
              </a:pPr>
              <a:r>
                <a:rPr lang="en-US" sz="1600" b="1" dirty="0">
                  <a:solidFill>
                    <a:schemeClr val="accent2">
                      <a:lumMod val="75000"/>
                    </a:schemeClr>
                  </a:solidFill>
                </a:rPr>
                <a:t>PRS Product  &amp; Central Software </a:t>
              </a:r>
            </a:p>
            <a:p>
              <a:pPr marL="342900" indent="-342900" algn="l">
                <a:lnSpc>
                  <a:spcPct val="90000"/>
                </a:lnSpc>
                <a:defRPr/>
              </a:pPr>
              <a:r>
                <a:rPr lang="en-US" sz="1600" b="1" dirty="0">
                  <a:solidFill>
                    <a:schemeClr val="accent2">
                      <a:lumMod val="75000"/>
                    </a:schemeClr>
                  </a:solidFill>
                </a:rPr>
                <a:t>Development (On-Going)</a:t>
              </a:r>
              <a:endParaRPr lang="en-US" sz="1200" dirty="0"/>
            </a:p>
          </p:txBody>
        </p:sp>
        <p:sp>
          <p:nvSpPr>
            <p:cNvPr id="42" name="Rectangle 33"/>
            <p:cNvSpPr>
              <a:spLocks noChangeArrowheads="1"/>
            </p:cNvSpPr>
            <p:nvPr/>
          </p:nvSpPr>
          <p:spPr bwMode="auto">
            <a:xfrm>
              <a:off x="4063128" y="4569023"/>
              <a:ext cx="4597496" cy="800421"/>
            </a:xfrm>
            <a:prstGeom prst="rect">
              <a:avLst/>
            </a:prstGeom>
            <a:solidFill>
              <a:srgbClr val="FFC000"/>
            </a:solidFill>
            <a:ln w="28575" cap="sq">
              <a:solidFill>
                <a:srgbClr val="002E65"/>
              </a:solidFill>
              <a:miter lim="800000"/>
              <a:headEnd/>
              <a:tailEnd/>
            </a:ln>
          </p:spPr>
          <p:txBody>
            <a:bodyPr wrap="none" anchor="ctr" anchorCtr="1"/>
            <a:lstStyle/>
            <a:p>
              <a:pPr marL="342900" indent="-342900">
                <a:lnSpc>
                  <a:spcPct val="90000"/>
                </a:lnSpc>
              </a:pPr>
              <a:r>
                <a:rPr lang="en-US" sz="1600" b="1" dirty="0">
                  <a:solidFill>
                    <a:srgbClr val="002E65"/>
                  </a:solidFill>
                </a:rPr>
                <a:t> Design, PS&amp;E, Permits, Systems</a:t>
              </a:r>
            </a:p>
            <a:p>
              <a:pPr marL="342900" indent="-342900">
                <a:lnSpc>
                  <a:spcPct val="90000"/>
                </a:lnSpc>
              </a:pPr>
              <a:r>
                <a:rPr lang="en-US" sz="1600" b="1" dirty="0">
                  <a:solidFill>
                    <a:srgbClr val="002E65"/>
                  </a:solidFill>
                </a:rPr>
                <a:t>Integration for 10 Corridors </a:t>
              </a:r>
              <a:r>
                <a:rPr lang="en-US" dirty="0">
                  <a:solidFill>
                    <a:srgbClr val="002E65"/>
                  </a:solidFill>
                </a:rPr>
                <a:t>(</a:t>
              </a:r>
              <a:r>
                <a:rPr lang="en-US" sz="1400" dirty="0">
                  <a:solidFill>
                    <a:srgbClr val="002E65"/>
                  </a:solidFill>
                </a:rPr>
                <a:t>On Going</a:t>
              </a:r>
              <a:r>
                <a:rPr lang="en-US" dirty="0">
                  <a:solidFill>
                    <a:srgbClr val="002E65"/>
                  </a:solidFill>
                </a:rPr>
                <a:t>)</a:t>
              </a:r>
              <a:endParaRPr lang="en-US" sz="1600" dirty="0">
                <a:solidFill>
                  <a:srgbClr val="002E65"/>
                </a:solidFill>
              </a:endParaRPr>
            </a:p>
            <a:p>
              <a:pPr marL="342900" indent="-342900">
                <a:lnSpc>
                  <a:spcPct val="90000"/>
                </a:lnSpc>
              </a:pPr>
              <a:endParaRPr lang="en-US" sz="1400" i="1" dirty="0">
                <a:solidFill>
                  <a:srgbClr val="002E65"/>
                </a:solidFill>
              </a:endParaRPr>
            </a:p>
          </p:txBody>
        </p:sp>
        <p:sp>
          <p:nvSpPr>
            <p:cNvPr id="43" name="Down Arrow 42"/>
            <p:cNvSpPr/>
            <p:nvPr/>
          </p:nvSpPr>
          <p:spPr bwMode="auto">
            <a:xfrm rot="10800000">
              <a:off x="5866329" y="3678195"/>
              <a:ext cx="219131" cy="206683"/>
            </a:xfrm>
            <a:prstGeom prst="down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254037648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66FF33"/>
                </a:solidFill>
              </a:rPr>
              <a:t>TSP Next Steps</a:t>
            </a:r>
          </a:p>
        </p:txBody>
      </p:sp>
      <p:sp>
        <p:nvSpPr>
          <p:cNvPr id="3" name="Content Placeholder 2"/>
          <p:cNvSpPr>
            <a:spLocks noGrp="1"/>
          </p:cNvSpPr>
          <p:nvPr>
            <p:ph idx="1"/>
          </p:nvPr>
        </p:nvSpPr>
        <p:spPr>
          <a:xfrm>
            <a:off x="457200" y="1143000"/>
            <a:ext cx="8229600" cy="4525963"/>
          </a:xfrm>
        </p:spPr>
        <p:txBody>
          <a:bodyPr/>
          <a:lstStyle/>
          <a:p>
            <a:endParaRPr lang="en-US" sz="2800" dirty="0">
              <a:solidFill>
                <a:schemeClr val="bg1"/>
              </a:solidFill>
            </a:endParaRPr>
          </a:p>
          <a:p>
            <a:pPr>
              <a:lnSpc>
                <a:spcPct val="150000"/>
              </a:lnSpc>
            </a:pPr>
            <a:r>
              <a:rPr lang="en-US" sz="2800" dirty="0">
                <a:solidFill>
                  <a:schemeClr val="bg1"/>
                </a:solidFill>
              </a:rPr>
              <a:t>ATC-EOS Deployment along </a:t>
            </a:r>
            <a:r>
              <a:rPr lang="en-US" sz="2800" dirty="0">
                <a:solidFill>
                  <a:srgbClr val="FFFF00"/>
                </a:solidFill>
              </a:rPr>
              <a:t>Roosevelt Road</a:t>
            </a:r>
          </a:p>
          <a:p>
            <a:pPr>
              <a:lnSpc>
                <a:spcPct val="150000"/>
              </a:lnSpc>
            </a:pPr>
            <a:r>
              <a:rPr lang="en-US" sz="2800" dirty="0">
                <a:solidFill>
                  <a:schemeClr val="bg1"/>
                </a:solidFill>
              </a:rPr>
              <a:t>Centralized Transit Signal Priority (TSP) </a:t>
            </a:r>
          </a:p>
          <a:p>
            <a:r>
              <a:rPr lang="en-US" sz="2800" dirty="0">
                <a:solidFill>
                  <a:schemeClr val="bg1"/>
                </a:solidFill>
              </a:rPr>
              <a:t>County DOT TMC and Pace Center to Center (C2C) communication.</a:t>
            </a:r>
          </a:p>
          <a:p>
            <a:pPr>
              <a:lnSpc>
                <a:spcPct val="150000"/>
              </a:lnSpc>
            </a:pPr>
            <a:r>
              <a:rPr lang="en-US" sz="2800" dirty="0">
                <a:solidFill>
                  <a:schemeClr val="bg1"/>
                </a:solidFill>
              </a:rPr>
              <a:t>Lake and </a:t>
            </a:r>
            <a:r>
              <a:rPr lang="en-US" sz="2800" dirty="0">
                <a:solidFill>
                  <a:srgbClr val="FFFF00"/>
                </a:solidFill>
              </a:rPr>
              <a:t>DuPage County </a:t>
            </a:r>
            <a:r>
              <a:rPr lang="en-US" sz="2800" dirty="0">
                <a:solidFill>
                  <a:schemeClr val="bg1"/>
                </a:solidFill>
              </a:rPr>
              <a:t>TMC for C2C</a:t>
            </a:r>
          </a:p>
          <a:p>
            <a:r>
              <a:rPr lang="en-US" sz="2800" dirty="0">
                <a:solidFill>
                  <a:schemeClr val="bg1"/>
                </a:solidFill>
              </a:rPr>
              <a:t>City of Chicago (OEMC) and Pace Transit Center TSP – Data Sharing</a:t>
            </a:r>
          </a:p>
        </p:txBody>
      </p:sp>
    </p:spTree>
    <p:extLst>
      <p:ext uri="{BB962C8B-B14F-4D97-AF65-F5344CB8AC3E}">
        <p14:creationId xmlns:p14="http://schemas.microsoft.com/office/powerpoint/2010/main" val="107783469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2208" y="319089"/>
            <a:ext cx="9021792"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4000" dirty="0">
                <a:solidFill>
                  <a:srgbClr val="66FF33"/>
                </a:solidFill>
              </a:rPr>
              <a:t>Transit and Smart Urban Infrastructure</a:t>
            </a:r>
          </a:p>
        </p:txBody>
      </p:sp>
      <p:sp>
        <p:nvSpPr>
          <p:cNvPr id="3" name="Content Placeholder 2"/>
          <p:cNvSpPr txBox="1">
            <a:spLocks/>
          </p:cNvSpPr>
          <p:nvPr/>
        </p:nvSpPr>
        <p:spPr>
          <a:xfrm>
            <a:off x="228600" y="1600200"/>
            <a:ext cx="8458200"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endParaRPr lang="en-US" dirty="0">
              <a:solidFill>
                <a:schemeClr val="bg1"/>
              </a:solidFill>
            </a:endParaRPr>
          </a:p>
          <a:p>
            <a:endParaRPr lang="en-US" sz="2800" dirty="0">
              <a:solidFill>
                <a:schemeClr val="bg1"/>
              </a:solidFill>
            </a:endParaRPr>
          </a:p>
          <a:p>
            <a:endParaRPr lang="en-US" sz="2800" dirty="0">
              <a:solidFill>
                <a:schemeClr val="bg1"/>
              </a:solidFill>
            </a:endParaRPr>
          </a:p>
        </p:txBody>
      </p:sp>
      <p:sp>
        <p:nvSpPr>
          <p:cNvPr id="4" name="Content Placeholder 2"/>
          <p:cNvSpPr txBox="1">
            <a:spLocks/>
          </p:cNvSpPr>
          <p:nvPr/>
        </p:nvSpPr>
        <p:spPr>
          <a:xfrm>
            <a:off x="122208" y="1028700"/>
            <a:ext cx="8816196" cy="49831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2400" dirty="0">
                <a:solidFill>
                  <a:schemeClr val="bg1"/>
                </a:solidFill>
              </a:rPr>
              <a:t>Support Smart infrastructure development for  Connected Autonomous  Vehicle Environment for I2I, V2I, I2C, V2I2C and  TMC.</a:t>
            </a:r>
            <a:endParaRPr lang="en-US" dirty="0">
              <a:solidFill>
                <a:schemeClr val="bg1"/>
              </a:solidFill>
            </a:endParaRPr>
          </a:p>
          <a:p>
            <a:pPr>
              <a:buFontTx/>
              <a:buChar char="-"/>
            </a:pPr>
            <a:r>
              <a:rPr lang="en-US" sz="2400" dirty="0">
                <a:solidFill>
                  <a:schemeClr val="bg1"/>
                </a:solidFill>
              </a:rPr>
              <a:t>Connected Vehicle Technology</a:t>
            </a:r>
          </a:p>
          <a:p>
            <a:pPr>
              <a:buFontTx/>
              <a:buChar char="-"/>
            </a:pPr>
            <a:r>
              <a:rPr lang="en-US" sz="2400" dirty="0">
                <a:solidFill>
                  <a:schemeClr val="bg1"/>
                </a:solidFill>
              </a:rPr>
              <a:t>Autonomous Transit Vehicles</a:t>
            </a:r>
          </a:p>
          <a:p>
            <a:pPr>
              <a:buFontTx/>
              <a:buChar char="-"/>
            </a:pPr>
            <a:r>
              <a:rPr lang="en-US" sz="2400" dirty="0">
                <a:solidFill>
                  <a:schemeClr val="bg1"/>
                </a:solidFill>
              </a:rPr>
              <a:t>Intermodal Connectivity</a:t>
            </a:r>
          </a:p>
          <a:p>
            <a:pPr>
              <a:buFontTx/>
              <a:buChar char="-"/>
            </a:pPr>
            <a:r>
              <a:rPr lang="en-US" sz="2400" dirty="0">
                <a:solidFill>
                  <a:schemeClr val="bg1"/>
                </a:solidFill>
              </a:rPr>
              <a:t>Dynamic Modal Shift</a:t>
            </a:r>
          </a:p>
          <a:p>
            <a:pPr>
              <a:buFontTx/>
              <a:buChar char="-"/>
            </a:pPr>
            <a:r>
              <a:rPr lang="en-US" sz="2400" dirty="0">
                <a:solidFill>
                  <a:srgbClr val="FFFF00"/>
                </a:solidFill>
              </a:rPr>
              <a:t>Integrated Dynamic Transit Ops</a:t>
            </a:r>
            <a:endParaRPr lang="en-US" sz="2400" dirty="0">
              <a:solidFill>
                <a:schemeClr val="bg1"/>
              </a:solidFill>
            </a:endParaRPr>
          </a:p>
          <a:p>
            <a:pPr>
              <a:buFontTx/>
              <a:buChar char="-"/>
            </a:pPr>
            <a:r>
              <a:rPr lang="en-US" sz="2400" dirty="0">
                <a:solidFill>
                  <a:schemeClr val="bg1"/>
                </a:solidFill>
              </a:rPr>
              <a:t>Platoon Progression</a:t>
            </a:r>
          </a:p>
          <a:p>
            <a:pPr>
              <a:buFontTx/>
              <a:buChar char="-"/>
            </a:pPr>
            <a:r>
              <a:rPr lang="en-US" sz="2400" dirty="0">
                <a:solidFill>
                  <a:schemeClr val="bg1"/>
                </a:solidFill>
              </a:rPr>
              <a:t>Centralized Signal Control</a:t>
            </a:r>
          </a:p>
          <a:p>
            <a:pPr marL="0" indent="0">
              <a:buNone/>
            </a:pPr>
            <a:r>
              <a:rPr lang="en-US" sz="2400" dirty="0">
                <a:solidFill>
                  <a:schemeClr val="bg1"/>
                </a:solidFill>
              </a:rPr>
              <a:t>-   Transit Safety Applications</a:t>
            </a:r>
          </a:p>
        </p:txBody>
      </p:sp>
      <p:pic>
        <p:nvPicPr>
          <p:cNvPr id="7" name="Picture 6">
            <a:extLst>
              <a:ext uri="{FF2B5EF4-FFF2-40B4-BE49-F238E27FC236}">
                <a16:creationId xmlns="" xmlns:a16="http://schemas.microsoft.com/office/drawing/2014/main" id="{F4D6DBB8-B699-4658-A616-A8ACE50F9EF9}"/>
              </a:ext>
            </a:extLst>
          </p:cNvPr>
          <p:cNvPicPr>
            <a:picLocks noChangeAspect="1"/>
          </p:cNvPicPr>
          <p:nvPr/>
        </p:nvPicPr>
        <p:blipFill>
          <a:blip r:embed="rId3"/>
          <a:stretch>
            <a:fillRect/>
          </a:stretch>
        </p:blipFill>
        <p:spPr>
          <a:xfrm>
            <a:off x="4876800" y="2286001"/>
            <a:ext cx="4167996" cy="3581400"/>
          </a:xfrm>
          <a:prstGeom prst="rect">
            <a:avLst/>
          </a:prstGeom>
        </p:spPr>
      </p:pic>
    </p:spTree>
    <p:extLst>
      <p:ext uri="{BB962C8B-B14F-4D97-AF65-F5344CB8AC3E}">
        <p14:creationId xmlns:p14="http://schemas.microsoft.com/office/powerpoint/2010/main" val="381279023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9220200" cy="1143000"/>
          </a:xfrm>
        </p:spPr>
        <p:txBody>
          <a:bodyPr/>
          <a:lstStyle/>
          <a:p>
            <a:r>
              <a:rPr lang="en-US" sz="3600" dirty="0">
                <a:solidFill>
                  <a:srgbClr val="66FF33"/>
                </a:solidFill>
              </a:rPr>
              <a:t>Connected Vehicles : </a:t>
            </a:r>
            <a:r>
              <a:rPr lang="en-US" sz="3600" dirty="0">
                <a:solidFill>
                  <a:srgbClr val="FFFF00"/>
                </a:solidFill>
              </a:rPr>
              <a:t>Integrated Dynamic Transit Operations (IDTO)</a:t>
            </a:r>
          </a:p>
        </p:txBody>
      </p:sp>
      <p:sp>
        <p:nvSpPr>
          <p:cNvPr id="3" name="Content Placeholder 2"/>
          <p:cNvSpPr>
            <a:spLocks noGrp="1"/>
          </p:cNvSpPr>
          <p:nvPr>
            <p:ph idx="1"/>
          </p:nvPr>
        </p:nvSpPr>
        <p:spPr>
          <a:xfrm>
            <a:off x="152400" y="1447800"/>
            <a:ext cx="8915400" cy="5135563"/>
          </a:xfrm>
        </p:spPr>
        <p:txBody>
          <a:bodyPr/>
          <a:lstStyle/>
          <a:p>
            <a:pPr marL="0" indent="0">
              <a:buNone/>
            </a:pPr>
            <a:r>
              <a:rPr lang="en-US" sz="2000" dirty="0">
                <a:solidFill>
                  <a:schemeClr val="bg1"/>
                </a:solidFill>
              </a:rPr>
              <a:t>                                                               </a:t>
            </a:r>
          </a:p>
          <a:p>
            <a:r>
              <a:rPr lang="en-US" sz="2000" b="1" dirty="0">
                <a:solidFill>
                  <a:srgbClr val="FFFF00"/>
                </a:solidFill>
              </a:rPr>
              <a:t>T-DISP (Dynamic Transit Operations) </a:t>
            </a:r>
          </a:p>
          <a:p>
            <a:pPr>
              <a:buFont typeface="Wingdings" pitchFamily="2" charset="2"/>
              <a:buChar char="ü"/>
            </a:pPr>
            <a:r>
              <a:rPr lang="en-US" sz="1800" dirty="0">
                <a:solidFill>
                  <a:schemeClr val="bg1"/>
                </a:solidFill>
              </a:rPr>
              <a:t>For the traveler, T-DISP provides an ability to access real-time information about available travel options in order to best manage their commute. </a:t>
            </a:r>
          </a:p>
          <a:p>
            <a:pPr>
              <a:buFont typeface="Wingdings" pitchFamily="2" charset="2"/>
              <a:buChar char="ü"/>
            </a:pPr>
            <a:r>
              <a:rPr lang="en-US" sz="1800" dirty="0">
                <a:solidFill>
                  <a:schemeClr val="bg1"/>
                </a:solidFill>
              </a:rPr>
              <a:t>For an agency, T-DISP extends demand / response services to support dynamic routing and scheduling </a:t>
            </a:r>
          </a:p>
          <a:p>
            <a:pPr marL="0" indent="0">
              <a:buNone/>
            </a:pPr>
            <a:endParaRPr lang="en-US" sz="1800" dirty="0">
              <a:solidFill>
                <a:schemeClr val="bg1"/>
              </a:solidFill>
            </a:endParaRPr>
          </a:p>
          <a:p>
            <a:r>
              <a:rPr lang="en-US" sz="2000" b="1" dirty="0">
                <a:solidFill>
                  <a:srgbClr val="FFFF00"/>
                </a:solidFill>
              </a:rPr>
              <a:t>T-CONNECT </a:t>
            </a:r>
            <a:r>
              <a:rPr lang="en-US" sz="2000" dirty="0">
                <a:solidFill>
                  <a:srgbClr val="FFFF00"/>
                </a:solidFill>
              </a:rPr>
              <a:t>(Connection Protection) </a:t>
            </a:r>
            <a:r>
              <a:rPr lang="en-US" sz="2000" dirty="0">
                <a:solidFill>
                  <a:schemeClr val="bg1"/>
                </a:solidFill>
              </a:rPr>
              <a:t>increases the likelihood of making successful transfers.</a:t>
            </a:r>
          </a:p>
          <a:p>
            <a:pPr lvl="1"/>
            <a:endParaRPr lang="en-US" sz="2000" dirty="0">
              <a:solidFill>
                <a:schemeClr val="bg1"/>
              </a:solidFill>
            </a:endParaRPr>
          </a:p>
          <a:p>
            <a:r>
              <a:rPr lang="en-US" sz="2000" b="1" dirty="0">
                <a:solidFill>
                  <a:srgbClr val="FFFF00"/>
                </a:solidFill>
              </a:rPr>
              <a:t>Dynamic Ride Sharing (D-RIDE) </a:t>
            </a:r>
            <a:r>
              <a:rPr lang="en-US" sz="1800" dirty="0">
                <a:solidFill>
                  <a:schemeClr val="bg1"/>
                </a:solidFill>
              </a:rPr>
              <a:t>takes the concept of traditional pre-planned ridesharing (i.e Carpool and Vanpool) and brings it into the 21st century enabling drivers and travelers, in near </a:t>
            </a:r>
            <a:r>
              <a:rPr lang="en-US" sz="1800" dirty="0">
                <a:solidFill>
                  <a:srgbClr val="FFFF00"/>
                </a:solidFill>
              </a:rPr>
              <a:t>real-time,</a:t>
            </a:r>
            <a:r>
              <a:rPr lang="en-US" sz="1800" dirty="0">
                <a:solidFill>
                  <a:schemeClr val="bg1"/>
                </a:solidFill>
              </a:rPr>
              <a:t> to exchange information about needs.</a:t>
            </a:r>
            <a:endParaRPr lang="en-US" dirty="0"/>
          </a:p>
        </p:txBody>
      </p:sp>
    </p:spTree>
    <p:extLst>
      <p:ext uri="{BB962C8B-B14F-4D97-AF65-F5344CB8AC3E}">
        <p14:creationId xmlns:p14="http://schemas.microsoft.com/office/powerpoint/2010/main" val="258571771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F65406-CA22-4571-BB74-782E7D19DE76}"/>
              </a:ext>
            </a:extLst>
          </p:cNvPr>
          <p:cNvSpPr>
            <a:spLocks noGrp="1"/>
          </p:cNvSpPr>
          <p:nvPr>
            <p:ph type="title"/>
          </p:nvPr>
        </p:nvSpPr>
        <p:spPr/>
        <p:txBody>
          <a:bodyPr/>
          <a:lstStyle/>
          <a:p>
            <a:r>
              <a:rPr lang="en-US" b="1" dirty="0">
                <a:solidFill>
                  <a:srgbClr val="66FF33"/>
                </a:solidFill>
              </a:rPr>
              <a:t>CAV for First and Last Mile</a:t>
            </a:r>
          </a:p>
        </p:txBody>
      </p:sp>
      <p:sp>
        <p:nvSpPr>
          <p:cNvPr id="3" name="Content Placeholder 2">
            <a:extLst>
              <a:ext uri="{FF2B5EF4-FFF2-40B4-BE49-F238E27FC236}">
                <a16:creationId xmlns="" xmlns:a16="http://schemas.microsoft.com/office/drawing/2014/main" id="{9F966E97-ED1A-49B9-ACE4-3F031872B134}"/>
              </a:ext>
            </a:extLst>
          </p:cNvPr>
          <p:cNvSpPr>
            <a:spLocks noGrp="1"/>
          </p:cNvSpPr>
          <p:nvPr>
            <p:ph idx="1"/>
          </p:nvPr>
        </p:nvSpPr>
        <p:spPr>
          <a:xfrm>
            <a:off x="152400" y="1444626"/>
            <a:ext cx="8686800" cy="4708525"/>
          </a:xfrm>
        </p:spPr>
        <p:txBody>
          <a:bodyPr/>
          <a:lstStyle/>
          <a:p>
            <a:r>
              <a:rPr lang="en-US" dirty="0">
                <a:solidFill>
                  <a:schemeClr val="bg1"/>
                </a:solidFill>
              </a:rPr>
              <a:t>Connected and Autonomous Vehicles (CAV) for first and last mile.</a:t>
            </a:r>
          </a:p>
          <a:p>
            <a:r>
              <a:rPr lang="en-US" dirty="0">
                <a:solidFill>
                  <a:schemeClr val="bg1"/>
                </a:solidFill>
              </a:rPr>
              <a:t>CAV testing and IDTO platform development using Machine Learning methods.</a:t>
            </a:r>
          </a:p>
          <a:p>
            <a:r>
              <a:rPr lang="en-US" dirty="0">
                <a:solidFill>
                  <a:schemeClr val="bg1"/>
                </a:solidFill>
              </a:rPr>
              <a:t>Collaboration with Regional Stakeholders </a:t>
            </a:r>
            <a:r>
              <a:rPr lang="en-US" sz="2800" dirty="0">
                <a:solidFill>
                  <a:schemeClr val="bg1"/>
                </a:solidFill>
              </a:rPr>
              <a:t>(IDOT,IL Tollway, Argonne) </a:t>
            </a:r>
            <a:r>
              <a:rPr lang="en-US" dirty="0">
                <a:solidFill>
                  <a:schemeClr val="bg1"/>
                </a:solidFill>
              </a:rPr>
              <a:t>and Tech Industry</a:t>
            </a:r>
          </a:p>
          <a:p>
            <a:pPr>
              <a:lnSpc>
                <a:spcPct val="150000"/>
              </a:lnSpc>
            </a:pPr>
            <a:r>
              <a:rPr lang="en-US" dirty="0">
                <a:solidFill>
                  <a:schemeClr val="bg1"/>
                </a:solidFill>
              </a:rPr>
              <a:t>IL AV Committee Support</a:t>
            </a:r>
          </a:p>
        </p:txBody>
      </p:sp>
    </p:spTree>
    <p:extLst>
      <p:ext uri="{BB962C8B-B14F-4D97-AF65-F5344CB8AC3E}">
        <p14:creationId xmlns:p14="http://schemas.microsoft.com/office/powerpoint/2010/main" val="115517242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9F2456-3701-415A-8BBE-CBC3B27B0115}"/>
              </a:ext>
            </a:extLst>
          </p:cNvPr>
          <p:cNvSpPr>
            <a:spLocks noGrp="1"/>
          </p:cNvSpPr>
          <p:nvPr>
            <p:ph type="title"/>
          </p:nvPr>
        </p:nvSpPr>
        <p:spPr/>
        <p:txBody>
          <a:bodyPr/>
          <a:lstStyle/>
          <a:p>
            <a:r>
              <a:rPr lang="en-US" b="1" dirty="0">
                <a:solidFill>
                  <a:srgbClr val="66FF33"/>
                </a:solidFill>
              </a:rPr>
              <a:t>Smart Transit Goals</a:t>
            </a:r>
            <a:endParaRPr lang="en-US" dirty="0">
              <a:solidFill>
                <a:srgbClr val="66FF33"/>
              </a:solidFill>
            </a:endParaRPr>
          </a:p>
        </p:txBody>
      </p:sp>
      <p:sp>
        <p:nvSpPr>
          <p:cNvPr id="3" name="Content Placeholder 2">
            <a:extLst>
              <a:ext uri="{FF2B5EF4-FFF2-40B4-BE49-F238E27FC236}">
                <a16:creationId xmlns="" xmlns:a16="http://schemas.microsoft.com/office/drawing/2014/main" id="{15C88BF8-6E11-4945-A8B7-DA5162604102}"/>
              </a:ext>
            </a:extLst>
          </p:cNvPr>
          <p:cNvSpPr>
            <a:spLocks noGrp="1"/>
          </p:cNvSpPr>
          <p:nvPr>
            <p:ph idx="1"/>
          </p:nvPr>
        </p:nvSpPr>
        <p:spPr>
          <a:xfrm>
            <a:off x="457200" y="1417638"/>
            <a:ext cx="8229600" cy="4525963"/>
          </a:xfrm>
        </p:spPr>
        <p:txBody>
          <a:bodyPr/>
          <a:lstStyle/>
          <a:p>
            <a:r>
              <a:rPr lang="en-US" dirty="0">
                <a:solidFill>
                  <a:schemeClr val="bg1"/>
                </a:solidFill>
              </a:rPr>
              <a:t>Making bus transit network in tune with changing preferences of Public.</a:t>
            </a:r>
          </a:p>
          <a:p>
            <a:r>
              <a:rPr lang="en-US" dirty="0">
                <a:solidFill>
                  <a:schemeClr val="bg1"/>
                </a:solidFill>
              </a:rPr>
              <a:t>Use of Technology to increase system efficiency and  speed.</a:t>
            </a:r>
          </a:p>
          <a:p>
            <a:r>
              <a:rPr lang="en-US" dirty="0">
                <a:solidFill>
                  <a:schemeClr val="bg1"/>
                </a:solidFill>
              </a:rPr>
              <a:t>Use dynamic data to augment  integrated dynamic transit operations.</a:t>
            </a:r>
          </a:p>
          <a:p>
            <a:r>
              <a:rPr lang="en-US" dirty="0">
                <a:solidFill>
                  <a:schemeClr val="bg1"/>
                </a:solidFill>
              </a:rPr>
              <a:t>Accommodate Individual Choices and Preferences - </a:t>
            </a:r>
            <a:r>
              <a:rPr lang="en-US" dirty="0">
                <a:solidFill>
                  <a:srgbClr val="FFFF00"/>
                </a:solidFill>
              </a:rPr>
              <a:t>Mobility on Demand</a:t>
            </a:r>
          </a:p>
          <a:p>
            <a:r>
              <a:rPr lang="en-US" dirty="0">
                <a:solidFill>
                  <a:schemeClr val="bg1"/>
                </a:solidFill>
              </a:rPr>
              <a:t>Work towards </a:t>
            </a:r>
            <a:r>
              <a:rPr lang="en-US" dirty="0">
                <a:solidFill>
                  <a:srgbClr val="FFFF00"/>
                </a:solidFill>
              </a:rPr>
              <a:t>Transportation as a Service.</a:t>
            </a:r>
          </a:p>
          <a:p>
            <a:pPr marL="0" indent="0">
              <a:buNone/>
            </a:pPr>
            <a:endParaRPr lang="en-US" dirty="0">
              <a:solidFill>
                <a:schemeClr val="bg1"/>
              </a:solidFill>
            </a:endParaRPr>
          </a:p>
          <a:p>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402200309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9F2456-3701-415A-8BBE-CBC3B27B0115}"/>
              </a:ext>
            </a:extLst>
          </p:cNvPr>
          <p:cNvSpPr>
            <a:spLocks noGrp="1"/>
          </p:cNvSpPr>
          <p:nvPr>
            <p:ph type="title"/>
          </p:nvPr>
        </p:nvSpPr>
        <p:spPr/>
        <p:txBody>
          <a:bodyPr/>
          <a:lstStyle/>
          <a:p>
            <a:r>
              <a:rPr lang="en-US" dirty="0">
                <a:solidFill>
                  <a:srgbClr val="66FF33"/>
                </a:solidFill>
              </a:rPr>
              <a:t>Integration with Pulse Program </a:t>
            </a:r>
          </a:p>
        </p:txBody>
      </p:sp>
      <p:pic>
        <p:nvPicPr>
          <p:cNvPr id="7" name="Picture 6">
            <a:extLst>
              <a:ext uri="{FF2B5EF4-FFF2-40B4-BE49-F238E27FC236}">
                <a16:creationId xmlns="" xmlns:a16="http://schemas.microsoft.com/office/drawing/2014/main" id="{E6325FBC-086D-4D5B-A5F6-A7A7268E3B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4443967"/>
          </a:xfrm>
          <a:prstGeom prst="rect">
            <a:avLst/>
          </a:prstGeom>
        </p:spPr>
      </p:pic>
      <p:cxnSp>
        <p:nvCxnSpPr>
          <p:cNvPr id="9" name="Straight Connector 8">
            <a:extLst>
              <a:ext uri="{FF2B5EF4-FFF2-40B4-BE49-F238E27FC236}">
                <a16:creationId xmlns="" xmlns:a16="http://schemas.microsoft.com/office/drawing/2014/main" id="{1233EC65-5B36-46B0-BD22-703DD472AF4F}"/>
              </a:ext>
            </a:extLst>
          </p:cNvPr>
          <p:cNvCxnSpPr/>
          <p:nvPr/>
        </p:nvCxnSpPr>
        <p:spPr bwMode="auto">
          <a:xfrm>
            <a:off x="0" y="1524000"/>
            <a:ext cx="9144000" cy="0"/>
          </a:xfrm>
          <a:prstGeom prst="line">
            <a:avLst/>
          </a:prstGeom>
          <a:solidFill>
            <a:schemeClr val="accent1"/>
          </a:solidFill>
          <a:ln w="63500"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a:extLst>
              <a:ext uri="{FF2B5EF4-FFF2-40B4-BE49-F238E27FC236}">
                <a16:creationId xmlns="" xmlns:a16="http://schemas.microsoft.com/office/drawing/2014/main" id="{9CC3339E-7D83-43EC-AA4A-8A3989F7529C}"/>
              </a:ext>
            </a:extLst>
          </p:cNvPr>
          <p:cNvCxnSpPr/>
          <p:nvPr/>
        </p:nvCxnSpPr>
        <p:spPr bwMode="auto">
          <a:xfrm>
            <a:off x="0" y="5967967"/>
            <a:ext cx="9144000" cy="0"/>
          </a:xfrm>
          <a:prstGeom prst="line">
            <a:avLst/>
          </a:prstGeom>
          <a:solidFill>
            <a:schemeClr val="accent1"/>
          </a:solidFill>
          <a:ln w="63500" cap="flat" cmpd="sng" algn="ctr">
            <a:solidFill>
              <a:srgbClr val="00206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76777880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9F2456-3701-415A-8BBE-CBC3B27B0115}"/>
              </a:ext>
            </a:extLst>
          </p:cNvPr>
          <p:cNvSpPr>
            <a:spLocks noGrp="1"/>
          </p:cNvSpPr>
          <p:nvPr>
            <p:ph type="title"/>
          </p:nvPr>
        </p:nvSpPr>
        <p:spPr/>
        <p:txBody>
          <a:bodyPr/>
          <a:lstStyle/>
          <a:p>
            <a:r>
              <a:rPr lang="en-US" dirty="0">
                <a:solidFill>
                  <a:srgbClr val="66FF33"/>
                </a:solidFill>
              </a:rPr>
              <a:t>Pace Rapid Transit Program</a:t>
            </a:r>
          </a:p>
        </p:txBody>
      </p:sp>
      <p:sp>
        <p:nvSpPr>
          <p:cNvPr id="3" name="Content Placeholder 2">
            <a:extLst>
              <a:ext uri="{FF2B5EF4-FFF2-40B4-BE49-F238E27FC236}">
                <a16:creationId xmlns="" xmlns:a16="http://schemas.microsoft.com/office/drawing/2014/main" id="{15C88BF8-6E11-4945-A8B7-DA5162604102}"/>
              </a:ext>
            </a:extLst>
          </p:cNvPr>
          <p:cNvSpPr>
            <a:spLocks noGrp="1"/>
          </p:cNvSpPr>
          <p:nvPr>
            <p:ph idx="1"/>
          </p:nvPr>
        </p:nvSpPr>
        <p:spPr/>
        <p:txBody>
          <a:bodyPr/>
          <a:lstStyle/>
          <a:p>
            <a:r>
              <a:rPr lang="en-US" dirty="0">
                <a:solidFill>
                  <a:schemeClr val="bg1"/>
                </a:solidFill>
              </a:rPr>
              <a:t>Umbrella term for premium transit options Pace is developing.</a:t>
            </a:r>
          </a:p>
          <a:p>
            <a:r>
              <a:rPr lang="en-US" dirty="0">
                <a:solidFill>
                  <a:schemeClr val="bg1"/>
                </a:solidFill>
              </a:rPr>
              <a:t>Involves infrastructure / capital, service and technology improvements.</a:t>
            </a:r>
          </a:p>
          <a:p>
            <a:r>
              <a:rPr lang="en-US" dirty="0">
                <a:solidFill>
                  <a:schemeClr val="bg1"/>
                </a:solidFill>
              </a:rPr>
              <a:t>Two main service types:</a:t>
            </a:r>
          </a:p>
          <a:p>
            <a:pPr lvl="1"/>
            <a:r>
              <a:rPr lang="en-US" dirty="0">
                <a:solidFill>
                  <a:schemeClr val="bg1"/>
                </a:solidFill>
              </a:rPr>
              <a:t>Expressway-based service – Typically using bus-on-should (BOS)</a:t>
            </a:r>
          </a:p>
          <a:p>
            <a:pPr lvl="1"/>
            <a:r>
              <a:rPr lang="en-US" dirty="0">
                <a:solidFill>
                  <a:schemeClr val="bg1"/>
                </a:solidFill>
              </a:rPr>
              <a:t>Pulse (sometimes referred to as ART)</a:t>
            </a:r>
          </a:p>
          <a:p>
            <a:pPr marL="0" indent="0">
              <a:buNone/>
            </a:pPr>
            <a:endParaRPr lang="en-US" dirty="0">
              <a:solidFill>
                <a:schemeClr val="bg1"/>
              </a:solidFill>
            </a:endParaRPr>
          </a:p>
          <a:p>
            <a:pPr lvl="1"/>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28540317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9F2456-3701-415A-8BBE-CBC3B27B0115}"/>
              </a:ext>
            </a:extLst>
          </p:cNvPr>
          <p:cNvSpPr>
            <a:spLocks noGrp="1"/>
          </p:cNvSpPr>
          <p:nvPr>
            <p:ph type="title"/>
          </p:nvPr>
        </p:nvSpPr>
        <p:spPr/>
        <p:txBody>
          <a:bodyPr/>
          <a:lstStyle/>
          <a:p>
            <a:r>
              <a:rPr lang="en-US" dirty="0">
                <a:solidFill>
                  <a:srgbClr val="66FF33"/>
                </a:solidFill>
              </a:rPr>
              <a:t>What is Pulse? </a:t>
            </a:r>
          </a:p>
        </p:txBody>
      </p:sp>
      <p:sp>
        <p:nvSpPr>
          <p:cNvPr id="3" name="Content Placeholder 2">
            <a:extLst>
              <a:ext uri="{FF2B5EF4-FFF2-40B4-BE49-F238E27FC236}">
                <a16:creationId xmlns="" xmlns:a16="http://schemas.microsoft.com/office/drawing/2014/main" id="{15C88BF8-6E11-4945-A8B7-DA5162604102}"/>
              </a:ext>
            </a:extLst>
          </p:cNvPr>
          <p:cNvSpPr>
            <a:spLocks noGrp="1"/>
          </p:cNvSpPr>
          <p:nvPr>
            <p:ph idx="1"/>
          </p:nvPr>
        </p:nvSpPr>
        <p:spPr/>
        <p:txBody>
          <a:bodyPr/>
          <a:lstStyle/>
          <a:p>
            <a:r>
              <a:rPr lang="en-US" dirty="0">
                <a:solidFill>
                  <a:schemeClr val="bg1"/>
                </a:solidFill>
              </a:rPr>
              <a:t>1</a:t>
            </a:r>
            <a:r>
              <a:rPr lang="en-US" baseline="30000" dirty="0">
                <a:solidFill>
                  <a:schemeClr val="bg1"/>
                </a:solidFill>
              </a:rPr>
              <a:t>st</a:t>
            </a:r>
            <a:r>
              <a:rPr lang="en-US" dirty="0">
                <a:solidFill>
                  <a:schemeClr val="bg1"/>
                </a:solidFill>
              </a:rPr>
              <a:t> Stage Bus Rapid Transit (BRT)</a:t>
            </a:r>
          </a:p>
          <a:p>
            <a:r>
              <a:rPr lang="en-US" dirty="0">
                <a:solidFill>
                  <a:schemeClr val="bg1"/>
                </a:solidFill>
              </a:rPr>
              <a:t>Features:</a:t>
            </a:r>
          </a:p>
          <a:p>
            <a:pPr lvl="1"/>
            <a:r>
              <a:rPr lang="en-US" dirty="0">
                <a:solidFill>
                  <a:schemeClr val="bg1"/>
                </a:solidFill>
              </a:rPr>
              <a:t>Limited stop/station placement</a:t>
            </a:r>
          </a:p>
          <a:p>
            <a:pPr lvl="1"/>
            <a:r>
              <a:rPr lang="en-US" dirty="0">
                <a:solidFill>
                  <a:schemeClr val="bg1"/>
                </a:solidFill>
              </a:rPr>
              <a:t>Faster, more frequent service</a:t>
            </a:r>
          </a:p>
          <a:p>
            <a:pPr lvl="1"/>
            <a:r>
              <a:rPr lang="en-US" dirty="0">
                <a:solidFill>
                  <a:schemeClr val="bg1"/>
                </a:solidFill>
              </a:rPr>
              <a:t>Vehicle amenities</a:t>
            </a:r>
          </a:p>
          <a:p>
            <a:pPr lvl="1"/>
            <a:r>
              <a:rPr lang="en-US" dirty="0">
                <a:solidFill>
                  <a:schemeClr val="bg1"/>
                </a:solidFill>
              </a:rPr>
              <a:t>Station amenities</a:t>
            </a:r>
          </a:p>
          <a:p>
            <a:pPr lvl="1"/>
            <a:r>
              <a:rPr lang="en-US" dirty="0">
                <a:solidFill>
                  <a:schemeClr val="bg1"/>
                </a:solidFill>
              </a:rPr>
              <a:t>ITS integration</a:t>
            </a:r>
          </a:p>
          <a:p>
            <a:pPr lvl="1"/>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135119940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34316" y="454866"/>
            <a:ext cx="8547100" cy="666750"/>
          </a:xfrm>
        </p:spPr>
        <p:txBody>
          <a:bodyPr/>
          <a:lstStyle/>
          <a:p>
            <a:r>
              <a:rPr lang="en-US" b="1" dirty="0">
                <a:solidFill>
                  <a:srgbClr val="66FF33"/>
                </a:solidFill>
              </a:rPr>
              <a:t> </a:t>
            </a:r>
            <a:r>
              <a:rPr lang="en-US" sz="4000" b="1" dirty="0">
                <a:solidFill>
                  <a:srgbClr val="66FF33"/>
                </a:solidFill>
              </a:rPr>
              <a:t>Smart Transit Initiatives </a:t>
            </a:r>
            <a:r>
              <a:rPr lang="en-US" dirty="0">
                <a:solidFill>
                  <a:srgbClr val="FF0000"/>
                </a:solidFill>
              </a:rPr>
              <a:t/>
            </a:r>
            <a:br>
              <a:rPr lang="en-US" dirty="0">
                <a:solidFill>
                  <a:srgbClr val="FF0000"/>
                </a:solidFill>
              </a:rPr>
            </a:br>
            <a:endParaRPr lang="en-US" altLang="en-US" dirty="0"/>
          </a:p>
        </p:txBody>
      </p:sp>
      <p:pic>
        <p:nvPicPr>
          <p:cNvPr id="2052"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875461">
            <a:off x="329304" y="526221"/>
            <a:ext cx="2570401" cy="16212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Content Placeholder 3"/>
          <p:cNvSpPr>
            <a:spLocks noGrp="1"/>
          </p:cNvSpPr>
          <p:nvPr>
            <p:ph sz="half" idx="1"/>
          </p:nvPr>
        </p:nvSpPr>
        <p:spPr>
          <a:xfrm>
            <a:off x="3810000" y="990600"/>
            <a:ext cx="5105400" cy="5359400"/>
          </a:xfrm>
        </p:spPr>
        <p:txBody>
          <a:bodyPr rtlCol="0">
            <a:normAutofit/>
          </a:bodyPr>
          <a:lstStyle/>
          <a:p>
            <a:r>
              <a:rPr lang="en-US" b="1" dirty="0">
                <a:solidFill>
                  <a:srgbClr val="FFFF00"/>
                </a:solidFill>
              </a:rPr>
              <a:t>ITS Product, Firmware and Software  Development</a:t>
            </a:r>
          </a:p>
          <a:p>
            <a:r>
              <a:rPr lang="en-US" sz="1800" dirty="0">
                <a:solidFill>
                  <a:schemeClr val="bg1"/>
                </a:solidFill>
              </a:rPr>
              <a:t>Traffic Signal Timing Optimization</a:t>
            </a:r>
          </a:p>
          <a:p>
            <a:r>
              <a:rPr lang="en-US" sz="1800" dirty="0">
                <a:solidFill>
                  <a:schemeClr val="bg1"/>
                </a:solidFill>
              </a:rPr>
              <a:t>Transit Signal Priority (TSP)  Systems Integration and Deployment</a:t>
            </a:r>
          </a:p>
          <a:p>
            <a:r>
              <a:rPr lang="en-US" b="1" dirty="0">
                <a:solidFill>
                  <a:srgbClr val="FFFF00"/>
                </a:solidFill>
              </a:rPr>
              <a:t>Connected Vehicles Applications</a:t>
            </a:r>
          </a:p>
          <a:p>
            <a:r>
              <a:rPr lang="en-US" sz="1800" dirty="0">
                <a:solidFill>
                  <a:schemeClr val="bg1"/>
                </a:solidFill>
              </a:rPr>
              <a:t>Integrated Dynamic Transit Ops (IDTO)</a:t>
            </a:r>
          </a:p>
          <a:p>
            <a:r>
              <a:rPr lang="en-US" b="1" dirty="0">
                <a:solidFill>
                  <a:srgbClr val="FFFF00"/>
                </a:solidFill>
              </a:rPr>
              <a:t>Autonomous Vehicles (AV) Feasibility</a:t>
            </a:r>
          </a:p>
          <a:p>
            <a:r>
              <a:rPr lang="en-US" b="1" dirty="0">
                <a:solidFill>
                  <a:srgbClr val="FFFF00"/>
                </a:solidFill>
              </a:rPr>
              <a:t>Transportation as a Service (TaaS)</a:t>
            </a:r>
          </a:p>
          <a:p>
            <a:r>
              <a:rPr lang="en-US" sz="1800" dirty="0">
                <a:solidFill>
                  <a:schemeClr val="bg1"/>
                </a:solidFill>
              </a:rPr>
              <a:t>Mobility on Demand (MoD)</a:t>
            </a:r>
          </a:p>
          <a:p>
            <a:pPr marL="0" indent="0" fontAlgn="auto">
              <a:spcAft>
                <a:spcPts val="0"/>
              </a:spcAft>
              <a:buNone/>
              <a:defRPr/>
            </a:pPr>
            <a:endParaRPr lang="en-US" altLang="en-US" dirty="0"/>
          </a:p>
        </p:txBody>
      </p:sp>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21110838">
            <a:off x="364470" y="4478061"/>
            <a:ext cx="3022865" cy="2011891"/>
          </a:xfrm>
          <a:prstGeom prst="rect">
            <a:avLst/>
          </a:prstGeom>
          <a:ln>
            <a:noFill/>
          </a:ln>
          <a:effectLst>
            <a:outerShdw blurRad="292100" dist="139700" dir="2700000" algn="tl" rotWithShape="0">
              <a:srgbClr val="333333">
                <a:alpha val="65000"/>
              </a:srgbClr>
            </a:outerShdw>
          </a:effectLst>
          <a:extLst/>
        </p:spPr>
      </p:pic>
      <p:grpSp>
        <p:nvGrpSpPr>
          <p:cNvPr id="3" name="Group 4"/>
          <p:cNvGrpSpPr>
            <a:grpSpLocks noChangeAspect="1"/>
          </p:cNvGrpSpPr>
          <p:nvPr/>
        </p:nvGrpSpPr>
        <p:grpSpPr bwMode="auto">
          <a:xfrm rot="20649336">
            <a:off x="372676" y="2358279"/>
            <a:ext cx="2781300" cy="1897020"/>
            <a:chOff x="150" y="2826"/>
            <a:chExt cx="2083" cy="1249"/>
          </a:xfrm>
        </p:grpSpPr>
        <p:sp>
          <p:nvSpPr>
            <p:cNvPr id="4" name="AutoShape 3"/>
            <p:cNvSpPr>
              <a:spLocks noChangeAspect="1" noChangeArrowheads="1" noTextEdit="1"/>
            </p:cNvSpPr>
            <p:nvPr/>
          </p:nvSpPr>
          <p:spPr bwMode="auto">
            <a:xfrm>
              <a:off x="150" y="2826"/>
              <a:ext cx="2083" cy="1249"/>
            </a:xfrm>
            <a:prstGeom prst="rect">
              <a:avLst/>
            </a:prstGeom>
            <a:solidFill>
              <a:srgbClr val="EDEDED"/>
            </a:solidFill>
            <a:ln w="190500" cap="sq" cmpd="sng" algn="ctr">
              <a:solidFill>
                <a:srgbClr val="FFFFFF"/>
              </a:solidFill>
              <a:prstDash val="solid"/>
              <a:miter lim="800000"/>
              <a:headEnd type="none" w="med" len="med"/>
              <a:tailEnd type="none" w="med" len="med"/>
            </a:ln>
            <a:effectLst>
              <a:outerShdw blurRad="65000" dist="50800" dir="12900015" kx="194979" ky="145007" algn="tl" rotWithShape="0">
                <a:srgbClr val="000000">
                  <a:alpha val="29999"/>
                </a:srgbClr>
              </a:outerShdw>
            </a:effec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 y="2827"/>
              <a:ext cx="2078"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236970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24762"/>
            <a:ext cx="9144000" cy="6882762"/>
            <a:chOff x="0" y="-24762"/>
            <a:chExt cx="9144000" cy="6882762"/>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4762"/>
              <a:ext cx="7718465" cy="6882762"/>
            </a:xfrm>
            <a:prstGeom prst="rect">
              <a:avLst/>
            </a:prstGeom>
            <a:effectLst/>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67425" y="-24762"/>
              <a:ext cx="3076575" cy="6858000"/>
            </a:xfrm>
            <a:prstGeom prst="rect">
              <a:avLst/>
            </a:prstGeom>
            <a:effectLst/>
          </p:spPr>
        </p:pic>
      </p:grpSp>
      <p:cxnSp>
        <p:nvCxnSpPr>
          <p:cNvPr id="6" name="Straight Connector 5"/>
          <p:cNvCxnSpPr/>
          <p:nvPr/>
        </p:nvCxnSpPr>
        <p:spPr>
          <a:xfrm>
            <a:off x="3001962" y="2478370"/>
            <a:ext cx="438943" cy="642938"/>
          </a:xfrm>
          <a:prstGeom prst="line">
            <a:avLst/>
          </a:prstGeom>
          <a:ln w="76200" cap="rnd">
            <a:solidFill>
              <a:schemeClr val="accent2"/>
            </a:solidFill>
            <a:headEnd type="none"/>
            <a:tailEnd type="none" w="med" len="sm"/>
          </a:ln>
          <a:effectLst>
            <a:glow rad="228600">
              <a:schemeClr val="accent1">
                <a:satMod val="175000"/>
                <a:alpha val="40000"/>
              </a:schemeClr>
            </a:glow>
          </a:effectLst>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3924300" y="106976"/>
            <a:ext cx="5251205" cy="4086958"/>
            <a:chOff x="3924300" y="590551"/>
            <a:chExt cx="5251205" cy="4086958"/>
          </a:xfrm>
        </p:grpSpPr>
        <p:sp>
          <p:nvSpPr>
            <p:cNvPr id="7" name="Rectangle 6"/>
            <p:cNvSpPr/>
            <p:nvPr/>
          </p:nvSpPr>
          <p:spPr>
            <a:xfrm>
              <a:off x="4086225" y="590551"/>
              <a:ext cx="5057775" cy="4086958"/>
            </a:xfrm>
            <a:custGeom>
              <a:avLst/>
              <a:gdLst>
                <a:gd name="connsiteX0" fmla="*/ 0 w 5825277"/>
                <a:gd name="connsiteY0" fmla="*/ 0 h 4391025"/>
                <a:gd name="connsiteX1" fmla="*/ 5825277 w 5825277"/>
                <a:gd name="connsiteY1" fmla="*/ 0 h 4391025"/>
                <a:gd name="connsiteX2" fmla="*/ 5825277 w 5825277"/>
                <a:gd name="connsiteY2" fmla="*/ 4391025 h 4391025"/>
                <a:gd name="connsiteX3" fmla="*/ 0 w 5825277"/>
                <a:gd name="connsiteY3" fmla="*/ 4391025 h 4391025"/>
                <a:gd name="connsiteX4" fmla="*/ 0 w 5825277"/>
                <a:gd name="connsiteY4" fmla="*/ 0 h 4391025"/>
                <a:gd name="connsiteX0" fmla="*/ 0 w 5825277"/>
                <a:gd name="connsiteY0" fmla="*/ 0 h 4391025"/>
                <a:gd name="connsiteX1" fmla="*/ 5825277 w 5825277"/>
                <a:gd name="connsiteY1" fmla="*/ 0 h 4391025"/>
                <a:gd name="connsiteX2" fmla="*/ 5825277 w 5825277"/>
                <a:gd name="connsiteY2" fmla="*/ 4391025 h 4391025"/>
                <a:gd name="connsiteX3" fmla="*/ 466725 w 5825277"/>
                <a:gd name="connsiteY3" fmla="*/ 4391025 h 4391025"/>
                <a:gd name="connsiteX4" fmla="*/ 0 w 5825277"/>
                <a:gd name="connsiteY4" fmla="*/ 4391025 h 4391025"/>
                <a:gd name="connsiteX5" fmla="*/ 0 w 5825277"/>
                <a:gd name="connsiteY5" fmla="*/ 0 h 4391025"/>
                <a:gd name="connsiteX0" fmla="*/ 0 w 5825277"/>
                <a:gd name="connsiteY0" fmla="*/ 0 h 4391025"/>
                <a:gd name="connsiteX1" fmla="*/ 5825277 w 5825277"/>
                <a:gd name="connsiteY1" fmla="*/ 0 h 4391025"/>
                <a:gd name="connsiteX2" fmla="*/ 5825277 w 5825277"/>
                <a:gd name="connsiteY2" fmla="*/ 4391025 h 4391025"/>
                <a:gd name="connsiteX3" fmla="*/ 466725 w 5825277"/>
                <a:gd name="connsiteY3" fmla="*/ 4391025 h 4391025"/>
                <a:gd name="connsiteX4" fmla="*/ 0 w 5825277"/>
                <a:gd name="connsiteY4" fmla="*/ 0 h 4391025"/>
                <a:gd name="connsiteX0" fmla="*/ 0 w 5825277"/>
                <a:gd name="connsiteY0" fmla="*/ 0 h 4391025"/>
                <a:gd name="connsiteX1" fmla="*/ 5825277 w 5825277"/>
                <a:gd name="connsiteY1" fmla="*/ 0 h 4391025"/>
                <a:gd name="connsiteX2" fmla="*/ 5825277 w 5825277"/>
                <a:gd name="connsiteY2" fmla="*/ 4391025 h 4391025"/>
                <a:gd name="connsiteX3" fmla="*/ 885288 w 5825277"/>
                <a:gd name="connsiteY3" fmla="*/ 4379301 h 4391025"/>
                <a:gd name="connsiteX4" fmla="*/ 0 w 5825277"/>
                <a:gd name="connsiteY4" fmla="*/ 0 h 4391025"/>
                <a:gd name="connsiteX0" fmla="*/ 0 w 5825277"/>
                <a:gd name="connsiteY0" fmla="*/ 0 h 4391025"/>
                <a:gd name="connsiteX1" fmla="*/ 5825277 w 5825277"/>
                <a:gd name="connsiteY1" fmla="*/ 0 h 4391025"/>
                <a:gd name="connsiteX2" fmla="*/ 5825277 w 5825277"/>
                <a:gd name="connsiteY2" fmla="*/ 4391025 h 4391025"/>
                <a:gd name="connsiteX3" fmla="*/ 817777 w 5825277"/>
                <a:gd name="connsiteY3" fmla="*/ 4379301 h 4391025"/>
                <a:gd name="connsiteX4" fmla="*/ 0 w 5825277"/>
                <a:gd name="connsiteY4" fmla="*/ 0 h 439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5277" h="4391025">
                  <a:moveTo>
                    <a:pt x="0" y="0"/>
                  </a:moveTo>
                  <a:lnTo>
                    <a:pt x="5825277" y="0"/>
                  </a:lnTo>
                  <a:lnTo>
                    <a:pt x="5825277" y="4391025"/>
                  </a:lnTo>
                  <a:lnTo>
                    <a:pt x="817777" y="4379301"/>
                  </a:lnTo>
                  <a:lnTo>
                    <a:pt x="0" y="0"/>
                  </a:lnTo>
                  <a:close/>
                </a:path>
              </a:pathLst>
            </a:custGeom>
            <a:solidFill>
              <a:srgbClr val="8547AD">
                <a:alpha val="7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2" name="Content Placeholder 2"/>
            <p:cNvSpPr txBox="1">
              <a:spLocks/>
            </p:cNvSpPr>
            <p:nvPr/>
          </p:nvSpPr>
          <p:spPr bwMode="auto">
            <a:xfrm>
              <a:off x="3924300" y="606811"/>
              <a:ext cx="5133974" cy="529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A5D363"/>
                </a:buClr>
                <a:buFont typeface="Arial"/>
                <a:buChar char="•"/>
                <a:defRPr sz="3200" kern="1200">
                  <a:solidFill>
                    <a:srgbClr val="262626"/>
                  </a:solidFill>
                  <a:latin typeface="Arial Narrow"/>
                  <a:ea typeface="+mn-ea"/>
                  <a:cs typeface="Arial Narrow"/>
                </a:defRPr>
              </a:lvl1pPr>
              <a:lvl2pPr marL="742950" indent="-285750" algn="l" defTabSz="457200" rtl="0" eaLnBrk="0" fontAlgn="base" hangingPunct="0">
                <a:spcBef>
                  <a:spcPct val="20000"/>
                </a:spcBef>
                <a:spcAft>
                  <a:spcPct val="0"/>
                </a:spcAft>
                <a:buClr>
                  <a:srgbClr val="A5D363"/>
                </a:buClr>
                <a:buFont typeface="Arial"/>
                <a:buChar char="•"/>
                <a:defRPr sz="2800" kern="1200">
                  <a:solidFill>
                    <a:srgbClr val="262626"/>
                  </a:solidFill>
                  <a:latin typeface="Arial Narrow"/>
                  <a:ea typeface="+mn-ea"/>
                  <a:cs typeface="Arial Narrow"/>
                </a:defRPr>
              </a:lvl2pPr>
              <a:lvl3pPr marL="1143000" indent="-228600" algn="l" defTabSz="457200" rtl="0" eaLnBrk="0" fontAlgn="base" hangingPunct="0">
                <a:spcBef>
                  <a:spcPct val="20000"/>
                </a:spcBef>
                <a:spcAft>
                  <a:spcPct val="0"/>
                </a:spcAft>
                <a:buClr>
                  <a:srgbClr val="A5D363"/>
                </a:buClr>
                <a:buFont typeface="Arial"/>
                <a:buChar char="•"/>
                <a:defRPr sz="2400" kern="1200">
                  <a:solidFill>
                    <a:srgbClr val="262626"/>
                  </a:solidFill>
                  <a:latin typeface="Arial Narrow"/>
                  <a:ea typeface="+mn-ea"/>
                  <a:cs typeface="Arial Narrow"/>
                </a:defRPr>
              </a:lvl3pPr>
              <a:lvl4pPr marL="1600200" indent="-228600" algn="l" defTabSz="457200" rtl="0" eaLnBrk="0" fontAlgn="base" hangingPunct="0">
                <a:spcBef>
                  <a:spcPct val="20000"/>
                </a:spcBef>
                <a:spcAft>
                  <a:spcPct val="0"/>
                </a:spcAft>
                <a:buClr>
                  <a:srgbClr val="A5D363"/>
                </a:buClr>
                <a:buFont typeface="Arial"/>
                <a:buChar char="•"/>
                <a:defRPr sz="2000" kern="1200">
                  <a:solidFill>
                    <a:srgbClr val="262626"/>
                  </a:solidFill>
                  <a:latin typeface="Arial Narrow"/>
                  <a:ea typeface="+mn-ea"/>
                  <a:cs typeface="Arial Narrow"/>
                </a:defRPr>
              </a:lvl4pPr>
              <a:lvl5pPr marL="2057400" indent="-228600" algn="l" defTabSz="457200" rtl="0" eaLnBrk="0" fontAlgn="base" hangingPunct="0">
                <a:spcBef>
                  <a:spcPct val="20000"/>
                </a:spcBef>
                <a:spcAft>
                  <a:spcPct val="0"/>
                </a:spcAft>
                <a:buClr>
                  <a:srgbClr val="A5D363"/>
                </a:buClr>
                <a:buFont typeface="Arial"/>
                <a:buChar char="•"/>
                <a:defRPr sz="2000" kern="1200">
                  <a:solidFill>
                    <a:srgbClr val="262626"/>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lgn="ctr">
                <a:buClr>
                  <a:srgbClr val="A4D563"/>
                </a:buClr>
                <a:buNone/>
              </a:pPr>
              <a:r>
                <a:rPr lang="en-US" sz="4000" b="1" dirty="0">
                  <a:solidFill>
                    <a:schemeClr val="bg1"/>
                  </a:solidFill>
                  <a:latin typeface="Arial"/>
                  <a:cs typeface="Arial"/>
                </a:rPr>
                <a:t>Priority Routes</a:t>
              </a:r>
              <a:endParaRPr lang="en-US" sz="4000" b="1" dirty="0">
                <a:solidFill>
                  <a:schemeClr val="accent1"/>
                </a:solidFill>
                <a:latin typeface="Arial"/>
                <a:cs typeface="Arial"/>
              </a:endParaRPr>
            </a:p>
          </p:txBody>
        </p:sp>
        <p:sp>
          <p:nvSpPr>
            <p:cNvPr id="3" name="Rectangle 2"/>
            <p:cNvSpPr/>
            <p:nvPr/>
          </p:nvSpPr>
          <p:spPr>
            <a:xfrm>
              <a:off x="4180512" y="1836441"/>
              <a:ext cx="4572000" cy="457200"/>
            </a:xfrm>
            <a:prstGeom prst="rect">
              <a:avLst/>
            </a:prstGeom>
          </p:spPr>
          <p:txBody>
            <a:bodyPr>
              <a:spAutoFit/>
            </a:bodyPr>
            <a:lstStyle/>
            <a:p>
              <a:pPr lvl="1">
                <a:buClr>
                  <a:srgbClr val="A4D563"/>
                </a:buClr>
              </a:pPr>
              <a:r>
                <a:rPr lang="en-US" sz="2400" b="1" dirty="0">
                  <a:solidFill>
                    <a:schemeClr val="bg1"/>
                  </a:solidFill>
                  <a:latin typeface="Arial"/>
                  <a:cs typeface="Arial"/>
                </a:rPr>
                <a:t>2. Dempster Street</a:t>
              </a:r>
            </a:p>
          </p:txBody>
        </p:sp>
        <p:sp>
          <p:nvSpPr>
            <p:cNvPr id="10" name="Rectangle 9"/>
            <p:cNvSpPr/>
            <p:nvPr/>
          </p:nvSpPr>
          <p:spPr>
            <a:xfrm>
              <a:off x="4262573" y="2284893"/>
              <a:ext cx="4572000" cy="457200"/>
            </a:xfrm>
            <a:prstGeom prst="rect">
              <a:avLst/>
            </a:prstGeom>
          </p:spPr>
          <p:txBody>
            <a:bodyPr>
              <a:spAutoFit/>
            </a:bodyPr>
            <a:lstStyle/>
            <a:p>
              <a:pPr lvl="1">
                <a:buClr>
                  <a:srgbClr val="A4D563"/>
                </a:buClr>
              </a:pPr>
              <a:r>
                <a:rPr lang="en-US" sz="2400" b="1" dirty="0">
                  <a:solidFill>
                    <a:schemeClr val="bg1"/>
                  </a:solidFill>
                  <a:latin typeface="Arial"/>
                  <a:cs typeface="Arial"/>
                </a:rPr>
                <a:t>3. Halsted Street</a:t>
              </a:r>
            </a:p>
          </p:txBody>
        </p:sp>
        <p:sp>
          <p:nvSpPr>
            <p:cNvPr id="24" name="Rectangle 23"/>
            <p:cNvSpPr/>
            <p:nvPr/>
          </p:nvSpPr>
          <p:spPr>
            <a:xfrm>
              <a:off x="4344634" y="2733345"/>
              <a:ext cx="4572000" cy="457200"/>
            </a:xfrm>
            <a:prstGeom prst="rect">
              <a:avLst/>
            </a:prstGeom>
          </p:spPr>
          <p:txBody>
            <a:bodyPr>
              <a:spAutoFit/>
            </a:bodyPr>
            <a:lstStyle/>
            <a:p>
              <a:pPr lvl="1">
                <a:buClr>
                  <a:srgbClr val="A4D563"/>
                </a:buClr>
              </a:pPr>
              <a:r>
                <a:rPr lang="en-US" sz="2400" b="1" dirty="0">
                  <a:solidFill>
                    <a:schemeClr val="bg1"/>
                  </a:solidFill>
                  <a:latin typeface="Arial"/>
                  <a:cs typeface="Arial"/>
                </a:rPr>
                <a:t>4. 95</a:t>
              </a:r>
              <a:r>
                <a:rPr lang="en-US" sz="2400" b="1" baseline="30000" dirty="0">
                  <a:solidFill>
                    <a:schemeClr val="bg1"/>
                  </a:solidFill>
                  <a:latin typeface="Arial"/>
                  <a:cs typeface="Arial"/>
                </a:rPr>
                <a:t>th</a:t>
              </a:r>
              <a:r>
                <a:rPr lang="en-US" sz="2400" b="1" dirty="0">
                  <a:solidFill>
                    <a:schemeClr val="bg1"/>
                  </a:solidFill>
                  <a:latin typeface="Arial"/>
                  <a:cs typeface="Arial"/>
                </a:rPr>
                <a:t> Street</a:t>
              </a:r>
            </a:p>
          </p:txBody>
        </p:sp>
        <p:sp>
          <p:nvSpPr>
            <p:cNvPr id="25" name="Rectangle 24"/>
            <p:cNvSpPr/>
            <p:nvPr/>
          </p:nvSpPr>
          <p:spPr>
            <a:xfrm>
              <a:off x="4426695" y="3181797"/>
              <a:ext cx="4572000" cy="457200"/>
            </a:xfrm>
            <a:prstGeom prst="rect">
              <a:avLst/>
            </a:prstGeom>
          </p:spPr>
          <p:txBody>
            <a:bodyPr>
              <a:spAutoFit/>
            </a:bodyPr>
            <a:lstStyle/>
            <a:p>
              <a:pPr lvl="1">
                <a:buClr>
                  <a:srgbClr val="A4D563"/>
                </a:buClr>
              </a:pPr>
              <a:r>
                <a:rPr lang="en-US" sz="2400" b="1" dirty="0">
                  <a:solidFill>
                    <a:schemeClr val="bg1"/>
                  </a:solidFill>
                  <a:latin typeface="Arial"/>
                  <a:cs typeface="Arial"/>
                </a:rPr>
                <a:t>5. Cermak Road</a:t>
              </a:r>
            </a:p>
          </p:txBody>
        </p:sp>
        <p:sp>
          <p:nvSpPr>
            <p:cNvPr id="27" name="Rectangle 26"/>
            <p:cNvSpPr/>
            <p:nvPr/>
          </p:nvSpPr>
          <p:spPr>
            <a:xfrm>
              <a:off x="4590817" y="4078699"/>
              <a:ext cx="4572000" cy="457200"/>
            </a:xfrm>
            <a:prstGeom prst="rect">
              <a:avLst/>
            </a:prstGeom>
          </p:spPr>
          <p:txBody>
            <a:bodyPr>
              <a:spAutoFit/>
            </a:bodyPr>
            <a:lstStyle/>
            <a:p>
              <a:pPr lvl="1">
                <a:buClr>
                  <a:srgbClr val="A4D563"/>
                </a:buClr>
              </a:pPr>
              <a:endParaRPr lang="en-US" sz="2400" b="1" dirty="0">
                <a:solidFill>
                  <a:schemeClr val="bg1"/>
                </a:solidFill>
                <a:latin typeface="Arial"/>
                <a:cs typeface="Arial"/>
              </a:endParaRPr>
            </a:p>
          </p:txBody>
        </p:sp>
        <p:sp>
          <p:nvSpPr>
            <p:cNvPr id="28" name="Content Placeholder 2"/>
            <p:cNvSpPr txBox="1">
              <a:spLocks/>
            </p:cNvSpPr>
            <p:nvPr/>
          </p:nvSpPr>
          <p:spPr bwMode="auto">
            <a:xfrm>
              <a:off x="4098451" y="1352820"/>
              <a:ext cx="5077054"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A5D363"/>
                </a:buClr>
                <a:buFont typeface="Arial"/>
                <a:buChar char="•"/>
                <a:defRPr sz="3200" kern="1200">
                  <a:solidFill>
                    <a:srgbClr val="262626"/>
                  </a:solidFill>
                  <a:latin typeface="Arial Narrow"/>
                  <a:ea typeface="+mn-ea"/>
                  <a:cs typeface="Arial Narrow"/>
                </a:defRPr>
              </a:lvl1pPr>
              <a:lvl2pPr marL="742950" indent="-285750" algn="l" defTabSz="457200" rtl="0" eaLnBrk="0" fontAlgn="base" hangingPunct="0">
                <a:spcBef>
                  <a:spcPct val="20000"/>
                </a:spcBef>
                <a:spcAft>
                  <a:spcPct val="0"/>
                </a:spcAft>
                <a:buClr>
                  <a:srgbClr val="A5D363"/>
                </a:buClr>
                <a:buFont typeface="Arial"/>
                <a:buChar char="•"/>
                <a:defRPr sz="2800" kern="1200">
                  <a:solidFill>
                    <a:srgbClr val="262626"/>
                  </a:solidFill>
                  <a:latin typeface="Arial Narrow"/>
                  <a:ea typeface="+mn-ea"/>
                  <a:cs typeface="Arial Narrow"/>
                </a:defRPr>
              </a:lvl2pPr>
              <a:lvl3pPr marL="1143000" indent="-228600" algn="l" defTabSz="457200" rtl="0" eaLnBrk="0" fontAlgn="base" hangingPunct="0">
                <a:spcBef>
                  <a:spcPct val="20000"/>
                </a:spcBef>
                <a:spcAft>
                  <a:spcPct val="0"/>
                </a:spcAft>
                <a:buClr>
                  <a:srgbClr val="A5D363"/>
                </a:buClr>
                <a:buFont typeface="Arial"/>
                <a:buChar char="•"/>
                <a:defRPr sz="2400" kern="1200">
                  <a:solidFill>
                    <a:srgbClr val="262626"/>
                  </a:solidFill>
                  <a:latin typeface="Arial Narrow"/>
                  <a:ea typeface="+mn-ea"/>
                  <a:cs typeface="Arial Narrow"/>
                </a:defRPr>
              </a:lvl3pPr>
              <a:lvl4pPr marL="1600200" indent="-228600" algn="l" defTabSz="457200" rtl="0" eaLnBrk="0" fontAlgn="base" hangingPunct="0">
                <a:spcBef>
                  <a:spcPct val="20000"/>
                </a:spcBef>
                <a:spcAft>
                  <a:spcPct val="0"/>
                </a:spcAft>
                <a:buClr>
                  <a:srgbClr val="A5D363"/>
                </a:buClr>
                <a:buFont typeface="Arial"/>
                <a:buChar char="•"/>
                <a:defRPr sz="2000" kern="1200">
                  <a:solidFill>
                    <a:srgbClr val="262626"/>
                  </a:solidFill>
                  <a:latin typeface="Arial Narrow"/>
                  <a:ea typeface="+mn-ea"/>
                  <a:cs typeface="Arial Narrow"/>
                </a:defRPr>
              </a:lvl4pPr>
              <a:lvl5pPr marL="2057400" indent="-228600" algn="l" defTabSz="457200" rtl="0" eaLnBrk="0" fontAlgn="base" hangingPunct="0">
                <a:spcBef>
                  <a:spcPct val="20000"/>
                </a:spcBef>
                <a:spcAft>
                  <a:spcPct val="0"/>
                </a:spcAft>
                <a:buClr>
                  <a:srgbClr val="A5D363"/>
                </a:buClr>
                <a:buFont typeface="Arial"/>
                <a:buChar char="•"/>
                <a:defRPr sz="2000" kern="1200">
                  <a:solidFill>
                    <a:srgbClr val="262626"/>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00100" lvl="1" indent="-342900">
                <a:buClr>
                  <a:schemeClr val="bg1"/>
                </a:buClr>
                <a:buFont typeface="+mj-lt"/>
                <a:buAutoNum type="arabicPeriod"/>
              </a:pPr>
              <a:r>
                <a:rPr lang="en-US" b="1" dirty="0">
                  <a:solidFill>
                    <a:schemeClr val="bg1"/>
                  </a:solidFill>
                  <a:latin typeface="Arial"/>
                  <a:cs typeface="Arial"/>
                </a:rPr>
                <a:t>Milwaukee Avenue</a:t>
              </a:r>
            </a:p>
          </p:txBody>
        </p:sp>
      </p:grpSp>
      <p:sp>
        <p:nvSpPr>
          <p:cNvPr id="5" name="Freeform 4"/>
          <p:cNvSpPr/>
          <p:nvPr/>
        </p:nvSpPr>
        <p:spPr>
          <a:xfrm>
            <a:off x="2673739" y="2474261"/>
            <a:ext cx="1174542" cy="429284"/>
          </a:xfrm>
          <a:custGeom>
            <a:avLst/>
            <a:gdLst>
              <a:gd name="connsiteX0" fmla="*/ 60794 w 1174542"/>
              <a:gd name="connsiteY0" fmla="*/ 429284 h 429284"/>
              <a:gd name="connsiteX1" fmla="*/ 69461 w 1174542"/>
              <a:gd name="connsiteY1" fmla="*/ 381614 h 429284"/>
              <a:gd name="connsiteX2" fmla="*/ 60794 w 1174542"/>
              <a:gd name="connsiteY2" fmla="*/ 286274 h 429284"/>
              <a:gd name="connsiteX3" fmla="*/ 52126 w 1174542"/>
              <a:gd name="connsiteY3" fmla="*/ 260272 h 429284"/>
              <a:gd name="connsiteX4" fmla="*/ 43459 w 1174542"/>
              <a:gd name="connsiteY4" fmla="*/ 225603 h 429284"/>
              <a:gd name="connsiteX5" fmla="*/ 39125 w 1174542"/>
              <a:gd name="connsiteY5" fmla="*/ 212602 h 429284"/>
              <a:gd name="connsiteX6" fmla="*/ 13124 w 1174542"/>
              <a:gd name="connsiteY6" fmla="*/ 203934 h 429284"/>
              <a:gd name="connsiteX7" fmla="*/ 4456 w 1174542"/>
              <a:gd name="connsiteY7" fmla="*/ 195267 h 429284"/>
              <a:gd name="connsiteX8" fmla="*/ 4456 w 1174542"/>
              <a:gd name="connsiteY8" fmla="*/ 78258 h 429284"/>
              <a:gd name="connsiteX9" fmla="*/ 17457 w 1174542"/>
              <a:gd name="connsiteY9" fmla="*/ 73925 h 429284"/>
              <a:gd name="connsiteX10" fmla="*/ 208138 w 1174542"/>
              <a:gd name="connsiteY10" fmla="*/ 60924 h 429284"/>
              <a:gd name="connsiteX11" fmla="*/ 658837 w 1174542"/>
              <a:gd name="connsiteY11" fmla="*/ 56590 h 429284"/>
              <a:gd name="connsiteX12" fmla="*/ 697840 w 1174542"/>
              <a:gd name="connsiteY12" fmla="*/ 52257 h 429284"/>
              <a:gd name="connsiteX13" fmla="*/ 1092202 w 1174542"/>
              <a:gd name="connsiteY13" fmla="*/ 52257 h 429284"/>
              <a:gd name="connsiteX14" fmla="*/ 1139872 w 1174542"/>
              <a:gd name="connsiteY14" fmla="*/ 47923 h 429284"/>
              <a:gd name="connsiteX15" fmla="*/ 1144206 w 1174542"/>
              <a:gd name="connsiteY15" fmla="*/ 4586 h 429284"/>
              <a:gd name="connsiteX16" fmla="*/ 1174542 w 1174542"/>
              <a:gd name="connsiteY16" fmla="*/ 253 h 429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74542" h="429284">
                <a:moveTo>
                  <a:pt x="60794" y="429284"/>
                </a:moveTo>
                <a:cubicBezTo>
                  <a:pt x="62202" y="422244"/>
                  <a:pt x="69461" y="387153"/>
                  <a:pt x="69461" y="381614"/>
                </a:cubicBezTo>
                <a:cubicBezTo>
                  <a:pt x="69461" y="358864"/>
                  <a:pt x="68524" y="314616"/>
                  <a:pt x="60794" y="286274"/>
                </a:cubicBezTo>
                <a:cubicBezTo>
                  <a:pt x="58390" y="277460"/>
                  <a:pt x="55015" y="268939"/>
                  <a:pt x="52126" y="260272"/>
                </a:cubicBezTo>
                <a:cubicBezTo>
                  <a:pt x="42223" y="230563"/>
                  <a:pt x="53915" y="267424"/>
                  <a:pt x="43459" y="225603"/>
                </a:cubicBezTo>
                <a:cubicBezTo>
                  <a:pt x="42351" y="221171"/>
                  <a:pt x="42842" y="215257"/>
                  <a:pt x="39125" y="212602"/>
                </a:cubicBezTo>
                <a:cubicBezTo>
                  <a:pt x="31691" y="207292"/>
                  <a:pt x="13124" y="203934"/>
                  <a:pt x="13124" y="203934"/>
                </a:cubicBezTo>
                <a:cubicBezTo>
                  <a:pt x="10235" y="201045"/>
                  <a:pt x="5447" y="199231"/>
                  <a:pt x="4456" y="195267"/>
                </a:cubicBezTo>
                <a:cubicBezTo>
                  <a:pt x="-2611" y="167000"/>
                  <a:pt x="-244" y="99410"/>
                  <a:pt x="4456" y="78258"/>
                </a:cubicBezTo>
                <a:cubicBezTo>
                  <a:pt x="5447" y="73799"/>
                  <a:pt x="13123" y="75369"/>
                  <a:pt x="17457" y="73925"/>
                </a:cubicBezTo>
                <a:cubicBezTo>
                  <a:pt x="68910" y="22472"/>
                  <a:pt x="23947" y="63447"/>
                  <a:pt x="208138" y="60924"/>
                </a:cubicBezTo>
                <a:lnTo>
                  <a:pt x="658837" y="56590"/>
                </a:lnTo>
                <a:cubicBezTo>
                  <a:pt x="671838" y="55146"/>
                  <a:pt x="684767" y="52716"/>
                  <a:pt x="697840" y="52257"/>
                </a:cubicBezTo>
                <a:cubicBezTo>
                  <a:pt x="901990" y="45094"/>
                  <a:pt x="895635" y="47685"/>
                  <a:pt x="1092202" y="52257"/>
                </a:cubicBezTo>
                <a:cubicBezTo>
                  <a:pt x="1108092" y="50812"/>
                  <a:pt x="1128110" y="58705"/>
                  <a:pt x="1139872" y="47923"/>
                </a:cubicBezTo>
                <a:cubicBezTo>
                  <a:pt x="1150574" y="38113"/>
                  <a:pt x="1139245" y="18230"/>
                  <a:pt x="1144206" y="4586"/>
                </a:cubicBezTo>
                <a:cubicBezTo>
                  <a:pt x="1146446" y="-1574"/>
                  <a:pt x="1173185" y="253"/>
                  <a:pt x="1174542" y="253"/>
                </a:cubicBezTo>
              </a:path>
            </a:pathLst>
          </a:custGeom>
          <a:ln w="76200" cap="rnd">
            <a:solidFill>
              <a:schemeClr val="accent2"/>
            </a:solidFill>
            <a:headEnd type="none"/>
            <a:tailEnd type="none" w="med" len="sm"/>
          </a:ln>
          <a:effectLst>
            <a:glow rad="228600">
              <a:schemeClr val="accent1">
                <a:satMod val="175000"/>
                <a:alpha val="4000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4080186" y="4952981"/>
            <a:ext cx="127751" cy="856654"/>
          </a:xfrm>
          <a:custGeom>
            <a:avLst/>
            <a:gdLst>
              <a:gd name="connsiteX0" fmla="*/ 60794 w 1174542"/>
              <a:gd name="connsiteY0" fmla="*/ 429284 h 429284"/>
              <a:gd name="connsiteX1" fmla="*/ 69461 w 1174542"/>
              <a:gd name="connsiteY1" fmla="*/ 381614 h 429284"/>
              <a:gd name="connsiteX2" fmla="*/ 60794 w 1174542"/>
              <a:gd name="connsiteY2" fmla="*/ 286274 h 429284"/>
              <a:gd name="connsiteX3" fmla="*/ 52126 w 1174542"/>
              <a:gd name="connsiteY3" fmla="*/ 260272 h 429284"/>
              <a:gd name="connsiteX4" fmla="*/ 43459 w 1174542"/>
              <a:gd name="connsiteY4" fmla="*/ 225603 h 429284"/>
              <a:gd name="connsiteX5" fmla="*/ 39125 w 1174542"/>
              <a:gd name="connsiteY5" fmla="*/ 212602 h 429284"/>
              <a:gd name="connsiteX6" fmla="*/ 13124 w 1174542"/>
              <a:gd name="connsiteY6" fmla="*/ 203934 h 429284"/>
              <a:gd name="connsiteX7" fmla="*/ 4456 w 1174542"/>
              <a:gd name="connsiteY7" fmla="*/ 195267 h 429284"/>
              <a:gd name="connsiteX8" fmla="*/ 4456 w 1174542"/>
              <a:gd name="connsiteY8" fmla="*/ 78258 h 429284"/>
              <a:gd name="connsiteX9" fmla="*/ 17457 w 1174542"/>
              <a:gd name="connsiteY9" fmla="*/ 73925 h 429284"/>
              <a:gd name="connsiteX10" fmla="*/ 208138 w 1174542"/>
              <a:gd name="connsiteY10" fmla="*/ 60924 h 429284"/>
              <a:gd name="connsiteX11" fmla="*/ 658837 w 1174542"/>
              <a:gd name="connsiteY11" fmla="*/ 56590 h 429284"/>
              <a:gd name="connsiteX12" fmla="*/ 697840 w 1174542"/>
              <a:gd name="connsiteY12" fmla="*/ 52257 h 429284"/>
              <a:gd name="connsiteX13" fmla="*/ 1092202 w 1174542"/>
              <a:gd name="connsiteY13" fmla="*/ 52257 h 429284"/>
              <a:gd name="connsiteX14" fmla="*/ 1139872 w 1174542"/>
              <a:gd name="connsiteY14" fmla="*/ 47923 h 429284"/>
              <a:gd name="connsiteX15" fmla="*/ 1144206 w 1174542"/>
              <a:gd name="connsiteY15" fmla="*/ 4586 h 429284"/>
              <a:gd name="connsiteX16" fmla="*/ 1174542 w 1174542"/>
              <a:gd name="connsiteY16" fmla="*/ 253 h 429284"/>
              <a:gd name="connsiteX0" fmla="*/ 60794 w 1144655"/>
              <a:gd name="connsiteY0" fmla="*/ 424698 h 424698"/>
              <a:gd name="connsiteX1" fmla="*/ 69461 w 1144655"/>
              <a:gd name="connsiteY1" fmla="*/ 377028 h 424698"/>
              <a:gd name="connsiteX2" fmla="*/ 60794 w 1144655"/>
              <a:gd name="connsiteY2" fmla="*/ 281688 h 424698"/>
              <a:gd name="connsiteX3" fmla="*/ 52126 w 1144655"/>
              <a:gd name="connsiteY3" fmla="*/ 255686 h 424698"/>
              <a:gd name="connsiteX4" fmla="*/ 43459 w 1144655"/>
              <a:gd name="connsiteY4" fmla="*/ 221017 h 424698"/>
              <a:gd name="connsiteX5" fmla="*/ 39125 w 1144655"/>
              <a:gd name="connsiteY5" fmla="*/ 208016 h 424698"/>
              <a:gd name="connsiteX6" fmla="*/ 13124 w 1144655"/>
              <a:gd name="connsiteY6" fmla="*/ 199348 h 424698"/>
              <a:gd name="connsiteX7" fmla="*/ 4456 w 1144655"/>
              <a:gd name="connsiteY7" fmla="*/ 190681 h 424698"/>
              <a:gd name="connsiteX8" fmla="*/ 4456 w 1144655"/>
              <a:gd name="connsiteY8" fmla="*/ 73672 h 424698"/>
              <a:gd name="connsiteX9" fmla="*/ 17457 w 1144655"/>
              <a:gd name="connsiteY9" fmla="*/ 69339 h 424698"/>
              <a:gd name="connsiteX10" fmla="*/ 208138 w 1144655"/>
              <a:gd name="connsiteY10" fmla="*/ 56338 h 424698"/>
              <a:gd name="connsiteX11" fmla="*/ 658837 w 1144655"/>
              <a:gd name="connsiteY11" fmla="*/ 52004 h 424698"/>
              <a:gd name="connsiteX12" fmla="*/ 697840 w 1144655"/>
              <a:gd name="connsiteY12" fmla="*/ 47671 h 424698"/>
              <a:gd name="connsiteX13" fmla="*/ 1092202 w 1144655"/>
              <a:gd name="connsiteY13" fmla="*/ 47671 h 424698"/>
              <a:gd name="connsiteX14" fmla="*/ 1139872 w 1144655"/>
              <a:gd name="connsiteY14" fmla="*/ 43337 h 424698"/>
              <a:gd name="connsiteX15" fmla="*/ 1144206 w 1144655"/>
              <a:gd name="connsiteY15" fmla="*/ 0 h 424698"/>
              <a:gd name="connsiteX0" fmla="*/ 60794 w 1492015"/>
              <a:gd name="connsiteY0" fmla="*/ 444355 h 928634"/>
              <a:gd name="connsiteX1" fmla="*/ 69461 w 1492015"/>
              <a:gd name="connsiteY1" fmla="*/ 396685 h 928634"/>
              <a:gd name="connsiteX2" fmla="*/ 60794 w 1492015"/>
              <a:gd name="connsiteY2" fmla="*/ 301345 h 928634"/>
              <a:gd name="connsiteX3" fmla="*/ 52126 w 1492015"/>
              <a:gd name="connsiteY3" fmla="*/ 275343 h 928634"/>
              <a:gd name="connsiteX4" fmla="*/ 43459 w 1492015"/>
              <a:gd name="connsiteY4" fmla="*/ 240674 h 928634"/>
              <a:gd name="connsiteX5" fmla="*/ 39125 w 1492015"/>
              <a:gd name="connsiteY5" fmla="*/ 227673 h 928634"/>
              <a:gd name="connsiteX6" fmla="*/ 13124 w 1492015"/>
              <a:gd name="connsiteY6" fmla="*/ 219005 h 928634"/>
              <a:gd name="connsiteX7" fmla="*/ 4456 w 1492015"/>
              <a:gd name="connsiteY7" fmla="*/ 210338 h 928634"/>
              <a:gd name="connsiteX8" fmla="*/ 4456 w 1492015"/>
              <a:gd name="connsiteY8" fmla="*/ 93329 h 928634"/>
              <a:gd name="connsiteX9" fmla="*/ 17457 w 1492015"/>
              <a:gd name="connsiteY9" fmla="*/ 88996 h 928634"/>
              <a:gd name="connsiteX10" fmla="*/ 208138 w 1492015"/>
              <a:gd name="connsiteY10" fmla="*/ 75995 h 928634"/>
              <a:gd name="connsiteX11" fmla="*/ 658837 w 1492015"/>
              <a:gd name="connsiteY11" fmla="*/ 71661 h 928634"/>
              <a:gd name="connsiteX12" fmla="*/ 697840 w 1492015"/>
              <a:gd name="connsiteY12" fmla="*/ 67328 h 928634"/>
              <a:gd name="connsiteX13" fmla="*/ 1092202 w 1492015"/>
              <a:gd name="connsiteY13" fmla="*/ 67328 h 928634"/>
              <a:gd name="connsiteX14" fmla="*/ 1139872 w 1492015"/>
              <a:gd name="connsiteY14" fmla="*/ 62994 h 928634"/>
              <a:gd name="connsiteX15" fmla="*/ 1492015 w 1492015"/>
              <a:gd name="connsiteY15" fmla="*/ 928447 h 928634"/>
              <a:gd name="connsiteX0" fmla="*/ 60794 w 1492015"/>
              <a:gd name="connsiteY0" fmla="*/ 381481 h 908806"/>
              <a:gd name="connsiteX1" fmla="*/ 69461 w 1492015"/>
              <a:gd name="connsiteY1" fmla="*/ 333811 h 908806"/>
              <a:gd name="connsiteX2" fmla="*/ 60794 w 1492015"/>
              <a:gd name="connsiteY2" fmla="*/ 238471 h 908806"/>
              <a:gd name="connsiteX3" fmla="*/ 52126 w 1492015"/>
              <a:gd name="connsiteY3" fmla="*/ 212469 h 908806"/>
              <a:gd name="connsiteX4" fmla="*/ 43459 w 1492015"/>
              <a:gd name="connsiteY4" fmla="*/ 177800 h 908806"/>
              <a:gd name="connsiteX5" fmla="*/ 39125 w 1492015"/>
              <a:gd name="connsiteY5" fmla="*/ 164799 h 908806"/>
              <a:gd name="connsiteX6" fmla="*/ 13124 w 1492015"/>
              <a:gd name="connsiteY6" fmla="*/ 156131 h 908806"/>
              <a:gd name="connsiteX7" fmla="*/ 4456 w 1492015"/>
              <a:gd name="connsiteY7" fmla="*/ 147464 h 908806"/>
              <a:gd name="connsiteX8" fmla="*/ 4456 w 1492015"/>
              <a:gd name="connsiteY8" fmla="*/ 30455 h 908806"/>
              <a:gd name="connsiteX9" fmla="*/ 17457 w 1492015"/>
              <a:gd name="connsiteY9" fmla="*/ 26122 h 908806"/>
              <a:gd name="connsiteX10" fmla="*/ 208138 w 1492015"/>
              <a:gd name="connsiteY10" fmla="*/ 13121 h 908806"/>
              <a:gd name="connsiteX11" fmla="*/ 658837 w 1492015"/>
              <a:gd name="connsiteY11" fmla="*/ 8787 h 908806"/>
              <a:gd name="connsiteX12" fmla="*/ 697840 w 1492015"/>
              <a:gd name="connsiteY12" fmla="*/ 4454 h 908806"/>
              <a:gd name="connsiteX13" fmla="*/ 1092202 w 1492015"/>
              <a:gd name="connsiteY13" fmla="*/ 4454 h 908806"/>
              <a:gd name="connsiteX14" fmla="*/ 1341825 w 1492015"/>
              <a:gd name="connsiteY14" fmla="*/ 830373 h 908806"/>
              <a:gd name="connsiteX15" fmla="*/ 1492015 w 1492015"/>
              <a:gd name="connsiteY15" fmla="*/ 865573 h 908806"/>
              <a:gd name="connsiteX0" fmla="*/ 60794 w 1492015"/>
              <a:gd name="connsiteY0" fmla="*/ 381481 h 865573"/>
              <a:gd name="connsiteX1" fmla="*/ 69461 w 1492015"/>
              <a:gd name="connsiteY1" fmla="*/ 333811 h 865573"/>
              <a:gd name="connsiteX2" fmla="*/ 60794 w 1492015"/>
              <a:gd name="connsiteY2" fmla="*/ 238471 h 865573"/>
              <a:gd name="connsiteX3" fmla="*/ 52126 w 1492015"/>
              <a:gd name="connsiteY3" fmla="*/ 212469 h 865573"/>
              <a:gd name="connsiteX4" fmla="*/ 43459 w 1492015"/>
              <a:gd name="connsiteY4" fmla="*/ 177800 h 865573"/>
              <a:gd name="connsiteX5" fmla="*/ 39125 w 1492015"/>
              <a:gd name="connsiteY5" fmla="*/ 164799 h 865573"/>
              <a:gd name="connsiteX6" fmla="*/ 13124 w 1492015"/>
              <a:gd name="connsiteY6" fmla="*/ 156131 h 865573"/>
              <a:gd name="connsiteX7" fmla="*/ 4456 w 1492015"/>
              <a:gd name="connsiteY7" fmla="*/ 147464 h 865573"/>
              <a:gd name="connsiteX8" fmla="*/ 4456 w 1492015"/>
              <a:gd name="connsiteY8" fmla="*/ 30455 h 865573"/>
              <a:gd name="connsiteX9" fmla="*/ 17457 w 1492015"/>
              <a:gd name="connsiteY9" fmla="*/ 26122 h 865573"/>
              <a:gd name="connsiteX10" fmla="*/ 208138 w 1492015"/>
              <a:gd name="connsiteY10" fmla="*/ 13121 h 865573"/>
              <a:gd name="connsiteX11" fmla="*/ 658837 w 1492015"/>
              <a:gd name="connsiteY11" fmla="*/ 8787 h 865573"/>
              <a:gd name="connsiteX12" fmla="*/ 697840 w 1492015"/>
              <a:gd name="connsiteY12" fmla="*/ 4454 h 865573"/>
              <a:gd name="connsiteX13" fmla="*/ 1092202 w 1492015"/>
              <a:gd name="connsiteY13" fmla="*/ 4454 h 865573"/>
              <a:gd name="connsiteX14" fmla="*/ 1341825 w 1492015"/>
              <a:gd name="connsiteY14" fmla="*/ 830373 h 865573"/>
              <a:gd name="connsiteX15" fmla="*/ 1492015 w 1492015"/>
              <a:gd name="connsiteY15" fmla="*/ 865573 h 865573"/>
              <a:gd name="connsiteX0" fmla="*/ 60794 w 1492015"/>
              <a:gd name="connsiteY0" fmla="*/ 381481 h 897691"/>
              <a:gd name="connsiteX1" fmla="*/ 69461 w 1492015"/>
              <a:gd name="connsiteY1" fmla="*/ 333811 h 897691"/>
              <a:gd name="connsiteX2" fmla="*/ 60794 w 1492015"/>
              <a:gd name="connsiteY2" fmla="*/ 238471 h 897691"/>
              <a:gd name="connsiteX3" fmla="*/ 52126 w 1492015"/>
              <a:gd name="connsiteY3" fmla="*/ 212469 h 897691"/>
              <a:gd name="connsiteX4" fmla="*/ 43459 w 1492015"/>
              <a:gd name="connsiteY4" fmla="*/ 177800 h 897691"/>
              <a:gd name="connsiteX5" fmla="*/ 39125 w 1492015"/>
              <a:gd name="connsiteY5" fmla="*/ 164799 h 897691"/>
              <a:gd name="connsiteX6" fmla="*/ 13124 w 1492015"/>
              <a:gd name="connsiteY6" fmla="*/ 156131 h 897691"/>
              <a:gd name="connsiteX7" fmla="*/ 4456 w 1492015"/>
              <a:gd name="connsiteY7" fmla="*/ 147464 h 897691"/>
              <a:gd name="connsiteX8" fmla="*/ 4456 w 1492015"/>
              <a:gd name="connsiteY8" fmla="*/ 30455 h 897691"/>
              <a:gd name="connsiteX9" fmla="*/ 17457 w 1492015"/>
              <a:gd name="connsiteY9" fmla="*/ 26122 h 897691"/>
              <a:gd name="connsiteX10" fmla="*/ 208138 w 1492015"/>
              <a:gd name="connsiteY10" fmla="*/ 13121 h 897691"/>
              <a:gd name="connsiteX11" fmla="*/ 658837 w 1492015"/>
              <a:gd name="connsiteY11" fmla="*/ 8787 h 897691"/>
              <a:gd name="connsiteX12" fmla="*/ 697840 w 1492015"/>
              <a:gd name="connsiteY12" fmla="*/ 4454 h 897691"/>
              <a:gd name="connsiteX13" fmla="*/ 1092202 w 1492015"/>
              <a:gd name="connsiteY13" fmla="*/ 4454 h 897691"/>
              <a:gd name="connsiteX14" fmla="*/ 1347435 w 1492015"/>
              <a:gd name="connsiteY14" fmla="*/ 897691 h 897691"/>
              <a:gd name="connsiteX15" fmla="*/ 1492015 w 1492015"/>
              <a:gd name="connsiteY15" fmla="*/ 865573 h 897691"/>
              <a:gd name="connsiteX0" fmla="*/ 60794 w 1492015"/>
              <a:gd name="connsiteY0" fmla="*/ 495169 h 1728159"/>
              <a:gd name="connsiteX1" fmla="*/ 69461 w 1492015"/>
              <a:gd name="connsiteY1" fmla="*/ 447499 h 1728159"/>
              <a:gd name="connsiteX2" fmla="*/ 60794 w 1492015"/>
              <a:gd name="connsiteY2" fmla="*/ 352159 h 1728159"/>
              <a:gd name="connsiteX3" fmla="*/ 52126 w 1492015"/>
              <a:gd name="connsiteY3" fmla="*/ 326157 h 1728159"/>
              <a:gd name="connsiteX4" fmla="*/ 43459 w 1492015"/>
              <a:gd name="connsiteY4" fmla="*/ 291488 h 1728159"/>
              <a:gd name="connsiteX5" fmla="*/ 39125 w 1492015"/>
              <a:gd name="connsiteY5" fmla="*/ 278487 h 1728159"/>
              <a:gd name="connsiteX6" fmla="*/ 13124 w 1492015"/>
              <a:gd name="connsiteY6" fmla="*/ 269819 h 1728159"/>
              <a:gd name="connsiteX7" fmla="*/ 4456 w 1492015"/>
              <a:gd name="connsiteY7" fmla="*/ 261152 h 1728159"/>
              <a:gd name="connsiteX8" fmla="*/ 4456 w 1492015"/>
              <a:gd name="connsiteY8" fmla="*/ 144143 h 1728159"/>
              <a:gd name="connsiteX9" fmla="*/ 17457 w 1492015"/>
              <a:gd name="connsiteY9" fmla="*/ 139810 h 1728159"/>
              <a:gd name="connsiteX10" fmla="*/ 208138 w 1492015"/>
              <a:gd name="connsiteY10" fmla="*/ 126809 h 1728159"/>
              <a:gd name="connsiteX11" fmla="*/ 658837 w 1492015"/>
              <a:gd name="connsiteY11" fmla="*/ 122475 h 1728159"/>
              <a:gd name="connsiteX12" fmla="*/ 697840 w 1492015"/>
              <a:gd name="connsiteY12" fmla="*/ 118142 h 1728159"/>
              <a:gd name="connsiteX13" fmla="*/ 1378303 w 1492015"/>
              <a:gd name="connsiteY13" fmla="*/ 1728159 h 1728159"/>
              <a:gd name="connsiteX14" fmla="*/ 1347435 w 1492015"/>
              <a:gd name="connsiteY14" fmla="*/ 1011379 h 1728159"/>
              <a:gd name="connsiteX15" fmla="*/ 1492015 w 1492015"/>
              <a:gd name="connsiteY15" fmla="*/ 979261 h 1728159"/>
              <a:gd name="connsiteX0" fmla="*/ 60794 w 1492015"/>
              <a:gd name="connsiteY0" fmla="*/ 381448 h 1614438"/>
              <a:gd name="connsiteX1" fmla="*/ 69461 w 1492015"/>
              <a:gd name="connsiteY1" fmla="*/ 333778 h 1614438"/>
              <a:gd name="connsiteX2" fmla="*/ 60794 w 1492015"/>
              <a:gd name="connsiteY2" fmla="*/ 238438 h 1614438"/>
              <a:gd name="connsiteX3" fmla="*/ 52126 w 1492015"/>
              <a:gd name="connsiteY3" fmla="*/ 212436 h 1614438"/>
              <a:gd name="connsiteX4" fmla="*/ 43459 w 1492015"/>
              <a:gd name="connsiteY4" fmla="*/ 177767 h 1614438"/>
              <a:gd name="connsiteX5" fmla="*/ 39125 w 1492015"/>
              <a:gd name="connsiteY5" fmla="*/ 164766 h 1614438"/>
              <a:gd name="connsiteX6" fmla="*/ 13124 w 1492015"/>
              <a:gd name="connsiteY6" fmla="*/ 156098 h 1614438"/>
              <a:gd name="connsiteX7" fmla="*/ 4456 w 1492015"/>
              <a:gd name="connsiteY7" fmla="*/ 147431 h 1614438"/>
              <a:gd name="connsiteX8" fmla="*/ 4456 w 1492015"/>
              <a:gd name="connsiteY8" fmla="*/ 30422 h 1614438"/>
              <a:gd name="connsiteX9" fmla="*/ 17457 w 1492015"/>
              <a:gd name="connsiteY9" fmla="*/ 26089 h 1614438"/>
              <a:gd name="connsiteX10" fmla="*/ 208138 w 1492015"/>
              <a:gd name="connsiteY10" fmla="*/ 13088 h 1614438"/>
              <a:gd name="connsiteX11" fmla="*/ 658837 w 1492015"/>
              <a:gd name="connsiteY11" fmla="*/ 8754 h 1614438"/>
              <a:gd name="connsiteX12" fmla="*/ 1378303 w 1492015"/>
              <a:gd name="connsiteY12" fmla="*/ 1614438 h 1614438"/>
              <a:gd name="connsiteX13" fmla="*/ 1347435 w 1492015"/>
              <a:gd name="connsiteY13" fmla="*/ 897658 h 1614438"/>
              <a:gd name="connsiteX14" fmla="*/ 1492015 w 1492015"/>
              <a:gd name="connsiteY14" fmla="*/ 865540 h 1614438"/>
              <a:gd name="connsiteX0" fmla="*/ 60794 w 1492015"/>
              <a:gd name="connsiteY0" fmla="*/ 381448 h 1614438"/>
              <a:gd name="connsiteX1" fmla="*/ 69461 w 1492015"/>
              <a:gd name="connsiteY1" fmla="*/ 333778 h 1614438"/>
              <a:gd name="connsiteX2" fmla="*/ 60794 w 1492015"/>
              <a:gd name="connsiteY2" fmla="*/ 238438 h 1614438"/>
              <a:gd name="connsiteX3" fmla="*/ 52126 w 1492015"/>
              <a:gd name="connsiteY3" fmla="*/ 212436 h 1614438"/>
              <a:gd name="connsiteX4" fmla="*/ 43459 w 1492015"/>
              <a:gd name="connsiteY4" fmla="*/ 177767 h 1614438"/>
              <a:gd name="connsiteX5" fmla="*/ 39125 w 1492015"/>
              <a:gd name="connsiteY5" fmla="*/ 164766 h 1614438"/>
              <a:gd name="connsiteX6" fmla="*/ 13124 w 1492015"/>
              <a:gd name="connsiteY6" fmla="*/ 156098 h 1614438"/>
              <a:gd name="connsiteX7" fmla="*/ 4456 w 1492015"/>
              <a:gd name="connsiteY7" fmla="*/ 147431 h 1614438"/>
              <a:gd name="connsiteX8" fmla="*/ 4456 w 1492015"/>
              <a:gd name="connsiteY8" fmla="*/ 30422 h 1614438"/>
              <a:gd name="connsiteX9" fmla="*/ 17457 w 1492015"/>
              <a:gd name="connsiteY9" fmla="*/ 26089 h 1614438"/>
              <a:gd name="connsiteX10" fmla="*/ 208138 w 1492015"/>
              <a:gd name="connsiteY10" fmla="*/ 13088 h 1614438"/>
              <a:gd name="connsiteX11" fmla="*/ 1378303 w 1492015"/>
              <a:gd name="connsiteY11" fmla="*/ 1614438 h 1614438"/>
              <a:gd name="connsiteX12" fmla="*/ 1347435 w 1492015"/>
              <a:gd name="connsiteY12" fmla="*/ 897658 h 1614438"/>
              <a:gd name="connsiteX13" fmla="*/ 1492015 w 1492015"/>
              <a:gd name="connsiteY13" fmla="*/ 865540 h 1614438"/>
              <a:gd name="connsiteX0" fmla="*/ 60794 w 1492015"/>
              <a:gd name="connsiteY0" fmla="*/ 355359 h 1588349"/>
              <a:gd name="connsiteX1" fmla="*/ 69461 w 1492015"/>
              <a:gd name="connsiteY1" fmla="*/ 307689 h 1588349"/>
              <a:gd name="connsiteX2" fmla="*/ 60794 w 1492015"/>
              <a:gd name="connsiteY2" fmla="*/ 212349 h 1588349"/>
              <a:gd name="connsiteX3" fmla="*/ 52126 w 1492015"/>
              <a:gd name="connsiteY3" fmla="*/ 186347 h 1588349"/>
              <a:gd name="connsiteX4" fmla="*/ 43459 w 1492015"/>
              <a:gd name="connsiteY4" fmla="*/ 151678 h 1588349"/>
              <a:gd name="connsiteX5" fmla="*/ 39125 w 1492015"/>
              <a:gd name="connsiteY5" fmla="*/ 138677 h 1588349"/>
              <a:gd name="connsiteX6" fmla="*/ 13124 w 1492015"/>
              <a:gd name="connsiteY6" fmla="*/ 130009 h 1588349"/>
              <a:gd name="connsiteX7" fmla="*/ 4456 w 1492015"/>
              <a:gd name="connsiteY7" fmla="*/ 121342 h 1588349"/>
              <a:gd name="connsiteX8" fmla="*/ 4456 w 1492015"/>
              <a:gd name="connsiteY8" fmla="*/ 4333 h 1588349"/>
              <a:gd name="connsiteX9" fmla="*/ 17457 w 1492015"/>
              <a:gd name="connsiteY9" fmla="*/ 0 h 1588349"/>
              <a:gd name="connsiteX10" fmla="*/ 1378303 w 1492015"/>
              <a:gd name="connsiteY10" fmla="*/ 1588349 h 1588349"/>
              <a:gd name="connsiteX11" fmla="*/ 1347435 w 1492015"/>
              <a:gd name="connsiteY11" fmla="*/ 871569 h 1588349"/>
              <a:gd name="connsiteX12" fmla="*/ 1492015 w 1492015"/>
              <a:gd name="connsiteY12" fmla="*/ 839451 h 1588349"/>
              <a:gd name="connsiteX0" fmla="*/ 159692 w 1590913"/>
              <a:gd name="connsiteY0" fmla="*/ 440115 h 1673105"/>
              <a:gd name="connsiteX1" fmla="*/ 168359 w 1590913"/>
              <a:gd name="connsiteY1" fmla="*/ 392445 h 1673105"/>
              <a:gd name="connsiteX2" fmla="*/ 159692 w 1590913"/>
              <a:gd name="connsiteY2" fmla="*/ 297105 h 1673105"/>
              <a:gd name="connsiteX3" fmla="*/ 151024 w 1590913"/>
              <a:gd name="connsiteY3" fmla="*/ 271103 h 1673105"/>
              <a:gd name="connsiteX4" fmla="*/ 142357 w 1590913"/>
              <a:gd name="connsiteY4" fmla="*/ 236434 h 1673105"/>
              <a:gd name="connsiteX5" fmla="*/ 138023 w 1590913"/>
              <a:gd name="connsiteY5" fmla="*/ 223433 h 1673105"/>
              <a:gd name="connsiteX6" fmla="*/ 112022 w 1590913"/>
              <a:gd name="connsiteY6" fmla="*/ 214765 h 1673105"/>
              <a:gd name="connsiteX7" fmla="*/ 103354 w 1590913"/>
              <a:gd name="connsiteY7" fmla="*/ 206098 h 1673105"/>
              <a:gd name="connsiteX8" fmla="*/ 103354 w 1590913"/>
              <a:gd name="connsiteY8" fmla="*/ 89089 h 1673105"/>
              <a:gd name="connsiteX9" fmla="*/ 1477201 w 1590913"/>
              <a:gd name="connsiteY9" fmla="*/ 1673105 h 1673105"/>
              <a:gd name="connsiteX10" fmla="*/ 1446333 w 1590913"/>
              <a:gd name="connsiteY10" fmla="*/ 956325 h 1673105"/>
              <a:gd name="connsiteX11" fmla="*/ 1590913 w 1590913"/>
              <a:gd name="connsiteY11" fmla="*/ 924207 h 1673105"/>
              <a:gd name="connsiteX0" fmla="*/ 155885 w 1587106"/>
              <a:gd name="connsiteY0" fmla="*/ 340463 h 1573453"/>
              <a:gd name="connsiteX1" fmla="*/ 164552 w 1587106"/>
              <a:gd name="connsiteY1" fmla="*/ 292793 h 1573453"/>
              <a:gd name="connsiteX2" fmla="*/ 155885 w 1587106"/>
              <a:gd name="connsiteY2" fmla="*/ 197453 h 1573453"/>
              <a:gd name="connsiteX3" fmla="*/ 147217 w 1587106"/>
              <a:gd name="connsiteY3" fmla="*/ 171451 h 1573453"/>
              <a:gd name="connsiteX4" fmla="*/ 138550 w 1587106"/>
              <a:gd name="connsiteY4" fmla="*/ 136782 h 1573453"/>
              <a:gd name="connsiteX5" fmla="*/ 134216 w 1587106"/>
              <a:gd name="connsiteY5" fmla="*/ 123781 h 1573453"/>
              <a:gd name="connsiteX6" fmla="*/ 108215 w 1587106"/>
              <a:gd name="connsiteY6" fmla="*/ 115113 h 1573453"/>
              <a:gd name="connsiteX7" fmla="*/ 99547 w 1587106"/>
              <a:gd name="connsiteY7" fmla="*/ 106446 h 1573453"/>
              <a:gd name="connsiteX8" fmla="*/ 1473394 w 1587106"/>
              <a:gd name="connsiteY8" fmla="*/ 1573453 h 1573453"/>
              <a:gd name="connsiteX9" fmla="*/ 1442526 w 1587106"/>
              <a:gd name="connsiteY9" fmla="*/ 856673 h 1573453"/>
              <a:gd name="connsiteX10" fmla="*/ 1587106 w 1587106"/>
              <a:gd name="connsiteY10" fmla="*/ 824555 h 1573453"/>
              <a:gd name="connsiteX0" fmla="*/ 142041 w 1573262"/>
              <a:gd name="connsiteY0" fmla="*/ 331680 h 1564670"/>
              <a:gd name="connsiteX1" fmla="*/ 150708 w 1573262"/>
              <a:gd name="connsiteY1" fmla="*/ 284010 h 1564670"/>
              <a:gd name="connsiteX2" fmla="*/ 142041 w 1573262"/>
              <a:gd name="connsiteY2" fmla="*/ 188670 h 1564670"/>
              <a:gd name="connsiteX3" fmla="*/ 133373 w 1573262"/>
              <a:gd name="connsiteY3" fmla="*/ 162668 h 1564670"/>
              <a:gd name="connsiteX4" fmla="*/ 124706 w 1573262"/>
              <a:gd name="connsiteY4" fmla="*/ 127999 h 1564670"/>
              <a:gd name="connsiteX5" fmla="*/ 120372 w 1573262"/>
              <a:gd name="connsiteY5" fmla="*/ 114998 h 1564670"/>
              <a:gd name="connsiteX6" fmla="*/ 94371 w 1573262"/>
              <a:gd name="connsiteY6" fmla="*/ 106330 h 1564670"/>
              <a:gd name="connsiteX7" fmla="*/ 1459550 w 1573262"/>
              <a:gd name="connsiteY7" fmla="*/ 1564670 h 1564670"/>
              <a:gd name="connsiteX8" fmla="*/ 1428682 w 1573262"/>
              <a:gd name="connsiteY8" fmla="*/ 847890 h 1564670"/>
              <a:gd name="connsiteX9" fmla="*/ 1573262 w 1573262"/>
              <a:gd name="connsiteY9" fmla="*/ 815772 h 1564670"/>
              <a:gd name="connsiteX0" fmla="*/ 119678 w 1550899"/>
              <a:gd name="connsiteY0" fmla="*/ 320773 h 1553763"/>
              <a:gd name="connsiteX1" fmla="*/ 128345 w 1550899"/>
              <a:gd name="connsiteY1" fmla="*/ 273103 h 1553763"/>
              <a:gd name="connsiteX2" fmla="*/ 119678 w 1550899"/>
              <a:gd name="connsiteY2" fmla="*/ 177763 h 1553763"/>
              <a:gd name="connsiteX3" fmla="*/ 111010 w 1550899"/>
              <a:gd name="connsiteY3" fmla="*/ 151761 h 1553763"/>
              <a:gd name="connsiteX4" fmla="*/ 102343 w 1550899"/>
              <a:gd name="connsiteY4" fmla="*/ 117092 h 1553763"/>
              <a:gd name="connsiteX5" fmla="*/ 98009 w 1550899"/>
              <a:gd name="connsiteY5" fmla="*/ 104091 h 1553763"/>
              <a:gd name="connsiteX6" fmla="*/ 1437187 w 1550899"/>
              <a:gd name="connsiteY6" fmla="*/ 1553763 h 1553763"/>
              <a:gd name="connsiteX7" fmla="*/ 1406319 w 1550899"/>
              <a:gd name="connsiteY7" fmla="*/ 836983 h 1553763"/>
              <a:gd name="connsiteX8" fmla="*/ 1550899 w 1550899"/>
              <a:gd name="connsiteY8" fmla="*/ 804865 h 1553763"/>
              <a:gd name="connsiteX0" fmla="*/ 115526 w 1546747"/>
              <a:gd name="connsiteY0" fmla="*/ 305239 h 1538229"/>
              <a:gd name="connsiteX1" fmla="*/ 124193 w 1546747"/>
              <a:gd name="connsiteY1" fmla="*/ 257569 h 1538229"/>
              <a:gd name="connsiteX2" fmla="*/ 115526 w 1546747"/>
              <a:gd name="connsiteY2" fmla="*/ 162229 h 1538229"/>
              <a:gd name="connsiteX3" fmla="*/ 106858 w 1546747"/>
              <a:gd name="connsiteY3" fmla="*/ 136227 h 1538229"/>
              <a:gd name="connsiteX4" fmla="*/ 98191 w 1546747"/>
              <a:gd name="connsiteY4" fmla="*/ 101558 h 1538229"/>
              <a:gd name="connsiteX5" fmla="*/ 1433035 w 1546747"/>
              <a:gd name="connsiteY5" fmla="*/ 1538229 h 1538229"/>
              <a:gd name="connsiteX6" fmla="*/ 1402167 w 1546747"/>
              <a:gd name="connsiteY6" fmla="*/ 821449 h 1538229"/>
              <a:gd name="connsiteX7" fmla="*/ 1546747 w 1546747"/>
              <a:gd name="connsiteY7" fmla="*/ 789331 h 1538229"/>
              <a:gd name="connsiteX0" fmla="*/ 104580 w 1535801"/>
              <a:gd name="connsiteY0" fmla="*/ 266386 h 1499376"/>
              <a:gd name="connsiteX1" fmla="*/ 113247 w 1535801"/>
              <a:gd name="connsiteY1" fmla="*/ 218716 h 1499376"/>
              <a:gd name="connsiteX2" fmla="*/ 104580 w 1535801"/>
              <a:gd name="connsiteY2" fmla="*/ 123376 h 1499376"/>
              <a:gd name="connsiteX3" fmla="*/ 95912 w 1535801"/>
              <a:gd name="connsiteY3" fmla="*/ 97374 h 1499376"/>
              <a:gd name="connsiteX4" fmla="*/ 1422089 w 1535801"/>
              <a:gd name="connsiteY4" fmla="*/ 1499376 h 1499376"/>
              <a:gd name="connsiteX5" fmla="*/ 1391221 w 1535801"/>
              <a:gd name="connsiteY5" fmla="*/ 782596 h 1499376"/>
              <a:gd name="connsiteX6" fmla="*/ 1535801 w 1535801"/>
              <a:gd name="connsiteY6" fmla="*/ 750478 h 1499376"/>
              <a:gd name="connsiteX0" fmla="*/ 94755 w 1525976"/>
              <a:gd name="connsiteY0" fmla="*/ 221678 h 1454668"/>
              <a:gd name="connsiteX1" fmla="*/ 103422 w 1525976"/>
              <a:gd name="connsiteY1" fmla="*/ 174008 h 1454668"/>
              <a:gd name="connsiteX2" fmla="*/ 94755 w 1525976"/>
              <a:gd name="connsiteY2" fmla="*/ 78668 h 1454668"/>
              <a:gd name="connsiteX3" fmla="*/ 1412264 w 1525976"/>
              <a:gd name="connsiteY3" fmla="*/ 1454668 h 1454668"/>
              <a:gd name="connsiteX4" fmla="*/ 1381396 w 1525976"/>
              <a:gd name="connsiteY4" fmla="*/ 737888 h 1454668"/>
              <a:gd name="connsiteX5" fmla="*/ 1525976 w 1525976"/>
              <a:gd name="connsiteY5" fmla="*/ 705770 h 1454668"/>
              <a:gd name="connsiteX0" fmla="*/ 90901 w 1522122"/>
              <a:gd name="connsiteY0" fmla="*/ 129362 h 1362352"/>
              <a:gd name="connsiteX1" fmla="*/ 99568 w 1522122"/>
              <a:gd name="connsiteY1" fmla="*/ 81692 h 1362352"/>
              <a:gd name="connsiteX2" fmla="*/ 1408410 w 1522122"/>
              <a:gd name="connsiteY2" fmla="*/ 1362352 h 1362352"/>
              <a:gd name="connsiteX3" fmla="*/ 1377542 w 1522122"/>
              <a:gd name="connsiteY3" fmla="*/ 645572 h 1362352"/>
              <a:gd name="connsiteX4" fmla="*/ 1522122 w 1522122"/>
              <a:gd name="connsiteY4" fmla="*/ 613454 h 1362352"/>
              <a:gd name="connsiteX0" fmla="*/ 0 w 1431221"/>
              <a:gd name="connsiteY0" fmla="*/ 0 h 1232990"/>
              <a:gd name="connsiteX1" fmla="*/ 1317509 w 1431221"/>
              <a:gd name="connsiteY1" fmla="*/ 1232990 h 1232990"/>
              <a:gd name="connsiteX2" fmla="*/ 1286641 w 1431221"/>
              <a:gd name="connsiteY2" fmla="*/ 516210 h 1232990"/>
              <a:gd name="connsiteX3" fmla="*/ 1431221 w 1431221"/>
              <a:gd name="connsiteY3" fmla="*/ 484092 h 1232990"/>
              <a:gd name="connsiteX0" fmla="*/ 0 w 303648"/>
              <a:gd name="connsiteY0" fmla="*/ 673578 h 797136"/>
              <a:gd name="connsiteX1" fmla="*/ 189936 w 303648"/>
              <a:gd name="connsiteY1" fmla="*/ 778995 h 797136"/>
              <a:gd name="connsiteX2" fmla="*/ 159068 w 303648"/>
              <a:gd name="connsiteY2" fmla="*/ 62215 h 797136"/>
              <a:gd name="connsiteX3" fmla="*/ 303648 w 303648"/>
              <a:gd name="connsiteY3" fmla="*/ 30097 h 797136"/>
              <a:gd name="connsiteX0" fmla="*/ 0 w 303648"/>
              <a:gd name="connsiteY0" fmla="*/ 673578 h 778995"/>
              <a:gd name="connsiteX1" fmla="*/ 189936 w 303648"/>
              <a:gd name="connsiteY1" fmla="*/ 778995 h 778995"/>
              <a:gd name="connsiteX2" fmla="*/ 159068 w 303648"/>
              <a:gd name="connsiteY2" fmla="*/ 62215 h 778995"/>
              <a:gd name="connsiteX3" fmla="*/ 303648 w 303648"/>
              <a:gd name="connsiteY3" fmla="*/ 30097 h 778995"/>
              <a:gd name="connsiteX0" fmla="*/ 85620 w 148045"/>
              <a:gd name="connsiteY0" fmla="*/ 886751 h 886751"/>
              <a:gd name="connsiteX1" fmla="*/ 34333 w 148045"/>
              <a:gd name="connsiteY1" fmla="*/ 778995 h 886751"/>
              <a:gd name="connsiteX2" fmla="*/ 3465 w 148045"/>
              <a:gd name="connsiteY2" fmla="*/ 62215 h 886751"/>
              <a:gd name="connsiteX3" fmla="*/ 148045 w 148045"/>
              <a:gd name="connsiteY3" fmla="*/ 30097 h 886751"/>
              <a:gd name="connsiteX0" fmla="*/ 82155 w 144580"/>
              <a:gd name="connsiteY0" fmla="*/ 886751 h 886751"/>
              <a:gd name="connsiteX1" fmla="*/ 30868 w 144580"/>
              <a:gd name="connsiteY1" fmla="*/ 778995 h 886751"/>
              <a:gd name="connsiteX2" fmla="*/ 0 w 144580"/>
              <a:gd name="connsiteY2" fmla="*/ 62215 h 886751"/>
              <a:gd name="connsiteX3" fmla="*/ 144580 w 144580"/>
              <a:gd name="connsiteY3" fmla="*/ 30097 h 886751"/>
              <a:gd name="connsiteX0" fmla="*/ 82155 w 144580"/>
              <a:gd name="connsiteY0" fmla="*/ 856654 h 856654"/>
              <a:gd name="connsiteX1" fmla="*/ 30868 w 144580"/>
              <a:gd name="connsiteY1" fmla="*/ 748898 h 856654"/>
              <a:gd name="connsiteX2" fmla="*/ 0 w 144580"/>
              <a:gd name="connsiteY2" fmla="*/ 32118 h 856654"/>
              <a:gd name="connsiteX3" fmla="*/ 144580 w 144580"/>
              <a:gd name="connsiteY3" fmla="*/ 0 h 856654"/>
              <a:gd name="connsiteX0" fmla="*/ 65326 w 127751"/>
              <a:gd name="connsiteY0" fmla="*/ 856654 h 856654"/>
              <a:gd name="connsiteX1" fmla="*/ 14039 w 127751"/>
              <a:gd name="connsiteY1" fmla="*/ 748898 h 856654"/>
              <a:gd name="connsiteX2" fmla="*/ 0 w 127751"/>
              <a:gd name="connsiteY2" fmla="*/ 9679 h 856654"/>
              <a:gd name="connsiteX3" fmla="*/ 127751 w 127751"/>
              <a:gd name="connsiteY3" fmla="*/ 0 h 856654"/>
            </a:gdLst>
            <a:ahLst/>
            <a:cxnLst>
              <a:cxn ang="0">
                <a:pos x="connsiteX0" y="connsiteY0"/>
              </a:cxn>
              <a:cxn ang="0">
                <a:pos x="connsiteX1" y="connsiteY1"/>
              </a:cxn>
              <a:cxn ang="0">
                <a:pos x="connsiteX2" y="connsiteY2"/>
              </a:cxn>
              <a:cxn ang="0">
                <a:pos x="connsiteX3" y="connsiteY3"/>
              </a:cxn>
            </a:cxnLst>
            <a:rect l="l" t="t" r="r" b="b"/>
            <a:pathLst>
              <a:path w="127751" h="856654">
                <a:moveTo>
                  <a:pt x="65326" y="856654"/>
                </a:moveTo>
                <a:lnTo>
                  <a:pt x="14039" y="748898"/>
                </a:lnTo>
                <a:lnTo>
                  <a:pt x="0" y="9679"/>
                </a:lnTo>
                <a:lnTo>
                  <a:pt x="127751" y="0"/>
                </a:lnTo>
              </a:path>
            </a:pathLst>
          </a:custGeom>
          <a:ln w="76200" cap="rnd">
            <a:solidFill>
              <a:srgbClr val="FA925A"/>
            </a:solidFill>
            <a:headEnd type="none"/>
            <a:tailEnd type="none" w="med" len="sm"/>
          </a:ln>
          <a:effectLst>
            <a:glow rad="228600">
              <a:schemeClr val="accent1">
                <a:satMod val="175000"/>
                <a:alpha val="40000"/>
              </a:schemeClr>
            </a:glo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9" name="Straight Connector 28"/>
          <p:cNvCxnSpPr/>
          <p:nvPr/>
        </p:nvCxnSpPr>
        <p:spPr>
          <a:xfrm flipV="1">
            <a:off x="3221433" y="4902979"/>
            <a:ext cx="959079" cy="50002"/>
          </a:xfrm>
          <a:prstGeom prst="line">
            <a:avLst/>
          </a:prstGeom>
          <a:ln w="76200" cap="rnd">
            <a:solidFill>
              <a:srgbClr val="FA925A"/>
            </a:solidFill>
            <a:headEnd type="none"/>
            <a:tailEnd type="none" w="med" len="sm"/>
          </a:ln>
          <a:effectLst>
            <a:glow rad="228600">
              <a:schemeClr val="accent1">
                <a:satMod val="175000"/>
                <a:alpha val="40000"/>
              </a:schemeClr>
            </a:glow>
          </a:effectLst>
        </p:spPr>
        <p:style>
          <a:lnRef idx="2">
            <a:schemeClr val="accent1"/>
          </a:lnRef>
          <a:fillRef idx="0">
            <a:schemeClr val="accent1"/>
          </a:fillRef>
          <a:effectRef idx="1">
            <a:schemeClr val="accent1"/>
          </a:effectRef>
          <a:fontRef idx="minor">
            <a:schemeClr val="tx1"/>
          </a:fontRef>
        </p:style>
      </p:cxnSp>
      <p:sp>
        <p:nvSpPr>
          <p:cNvPr id="12" name="Freeform: Shape 11">
            <a:extLst>
              <a:ext uri="{FF2B5EF4-FFF2-40B4-BE49-F238E27FC236}">
                <a16:creationId xmlns="" xmlns:a16="http://schemas.microsoft.com/office/drawing/2014/main" id="{3E303EA2-65FA-4506-AAFA-7EB250FAE78D}"/>
              </a:ext>
            </a:extLst>
          </p:cNvPr>
          <p:cNvSpPr/>
          <p:nvPr/>
        </p:nvSpPr>
        <p:spPr bwMode="auto">
          <a:xfrm rot="21388545">
            <a:off x="2015908" y="3971979"/>
            <a:ext cx="1474576" cy="96457"/>
          </a:xfrm>
          <a:custGeom>
            <a:avLst/>
            <a:gdLst>
              <a:gd name="connsiteX0" fmla="*/ 1406013 w 1406013"/>
              <a:gd name="connsiteY0" fmla="*/ 19664 h 108155"/>
              <a:gd name="connsiteX1" fmla="*/ 894735 w 1406013"/>
              <a:gd name="connsiteY1" fmla="*/ 9832 h 108155"/>
              <a:gd name="connsiteX2" fmla="*/ 816077 w 1406013"/>
              <a:gd name="connsiteY2" fmla="*/ 0 h 108155"/>
              <a:gd name="connsiteX3" fmla="*/ 245806 w 1406013"/>
              <a:gd name="connsiteY3" fmla="*/ 9832 h 108155"/>
              <a:gd name="connsiteX4" fmla="*/ 196645 w 1406013"/>
              <a:gd name="connsiteY4" fmla="*/ 29497 h 108155"/>
              <a:gd name="connsiteX5" fmla="*/ 117987 w 1406013"/>
              <a:gd name="connsiteY5" fmla="*/ 49161 h 108155"/>
              <a:gd name="connsiteX6" fmla="*/ 49161 w 1406013"/>
              <a:gd name="connsiteY6" fmla="*/ 78658 h 108155"/>
              <a:gd name="connsiteX7" fmla="*/ 0 w 1406013"/>
              <a:gd name="connsiteY7" fmla="*/ 108155 h 10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6013" h="108155">
                <a:moveTo>
                  <a:pt x="1406013" y="19664"/>
                </a:moveTo>
                <a:lnTo>
                  <a:pt x="894735" y="9832"/>
                </a:lnTo>
                <a:cubicBezTo>
                  <a:pt x="868326" y="8952"/>
                  <a:pt x="842500" y="0"/>
                  <a:pt x="816077" y="0"/>
                </a:cubicBezTo>
                <a:cubicBezTo>
                  <a:pt x="625958" y="0"/>
                  <a:pt x="435896" y="6555"/>
                  <a:pt x="245806" y="9832"/>
                </a:cubicBezTo>
                <a:cubicBezTo>
                  <a:pt x="229419" y="16387"/>
                  <a:pt x="213514" y="24307"/>
                  <a:pt x="196645" y="29497"/>
                </a:cubicBezTo>
                <a:cubicBezTo>
                  <a:pt x="170814" y="37445"/>
                  <a:pt x="117987" y="49161"/>
                  <a:pt x="117987" y="49161"/>
                </a:cubicBezTo>
                <a:cubicBezTo>
                  <a:pt x="38381" y="102233"/>
                  <a:pt x="144398" y="36330"/>
                  <a:pt x="49161" y="78658"/>
                </a:cubicBezTo>
                <a:cubicBezTo>
                  <a:pt x="31698" y="86419"/>
                  <a:pt x="0" y="108155"/>
                  <a:pt x="0" y="108155"/>
                </a:cubicBezTo>
              </a:path>
            </a:pathLst>
          </a:custGeom>
          <a:noFill/>
          <a:ln w="73025" cap="flat" cmpd="sng" algn="ctr">
            <a:solidFill>
              <a:srgbClr val="FF993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56102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9F2456-3701-415A-8BBE-CBC3B27B0115}"/>
              </a:ext>
            </a:extLst>
          </p:cNvPr>
          <p:cNvSpPr>
            <a:spLocks noGrp="1"/>
          </p:cNvSpPr>
          <p:nvPr>
            <p:ph type="title"/>
          </p:nvPr>
        </p:nvSpPr>
        <p:spPr/>
        <p:txBody>
          <a:bodyPr/>
          <a:lstStyle/>
          <a:p>
            <a:r>
              <a:rPr lang="en-US" dirty="0">
                <a:solidFill>
                  <a:srgbClr val="66FF33"/>
                </a:solidFill>
              </a:rPr>
              <a:t>Upcoming Pulse Lines</a:t>
            </a:r>
          </a:p>
        </p:txBody>
      </p:sp>
      <p:sp>
        <p:nvSpPr>
          <p:cNvPr id="3" name="Content Placeholder 2">
            <a:extLst>
              <a:ext uri="{FF2B5EF4-FFF2-40B4-BE49-F238E27FC236}">
                <a16:creationId xmlns="" xmlns:a16="http://schemas.microsoft.com/office/drawing/2014/main" id="{15C88BF8-6E11-4945-A8B7-DA5162604102}"/>
              </a:ext>
            </a:extLst>
          </p:cNvPr>
          <p:cNvSpPr>
            <a:spLocks noGrp="1"/>
          </p:cNvSpPr>
          <p:nvPr>
            <p:ph idx="1"/>
          </p:nvPr>
        </p:nvSpPr>
        <p:spPr/>
        <p:txBody>
          <a:bodyPr/>
          <a:lstStyle/>
          <a:p>
            <a:r>
              <a:rPr lang="en-US" dirty="0">
                <a:solidFill>
                  <a:schemeClr val="bg1"/>
                </a:solidFill>
              </a:rPr>
              <a:t>Pulse Milwaukee </a:t>
            </a:r>
          </a:p>
          <a:p>
            <a:pPr lvl="1"/>
            <a:r>
              <a:rPr lang="en-US" dirty="0">
                <a:solidFill>
                  <a:schemeClr val="bg1"/>
                </a:solidFill>
              </a:rPr>
              <a:t>Construction to commence pending permits</a:t>
            </a:r>
          </a:p>
          <a:p>
            <a:pPr lvl="1"/>
            <a:r>
              <a:rPr lang="en-US" dirty="0">
                <a:solidFill>
                  <a:schemeClr val="bg1"/>
                </a:solidFill>
              </a:rPr>
              <a:t>Expected completion and implementation in mid-2018</a:t>
            </a:r>
          </a:p>
          <a:p>
            <a:r>
              <a:rPr lang="en-US" dirty="0">
                <a:solidFill>
                  <a:schemeClr val="bg1"/>
                </a:solidFill>
              </a:rPr>
              <a:t>Pulse Dempster</a:t>
            </a:r>
          </a:p>
          <a:p>
            <a:pPr lvl="1"/>
            <a:r>
              <a:rPr lang="en-US" dirty="0">
                <a:solidFill>
                  <a:schemeClr val="bg1"/>
                </a:solidFill>
              </a:rPr>
              <a:t>In Planning stages</a:t>
            </a:r>
          </a:p>
          <a:p>
            <a:pPr lvl="1"/>
            <a:r>
              <a:rPr lang="en-US" dirty="0">
                <a:solidFill>
                  <a:schemeClr val="bg1"/>
                </a:solidFill>
              </a:rPr>
              <a:t>Currently conducting environmental review</a:t>
            </a:r>
          </a:p>
          <a:p>
            <a:pPr lvl="1"/>
            <a:r>
              <a:rPr lang="en-US" dirty="0">
                <a:solidFill>
                  <a:schemeClr val="bg1"/>
                </a:solidFill>
              </a:rPr>
              <a:t>Expected implementation in 2020</a:t>
            </a:r>
          </a:p>
          <a:p>
            <a:pPr lvl="1"/>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137552943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888AED39-0A58-4200-A4D1-901515FCEA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3781" y="0"/>
            <a:ext cx="6410219" cy="6858000"/>
          </a:xfrm>
          <a:prstGeom prst="rect">
            <a:avLst/>
          </a:prstGeom>
        </p:spPr>
      </p:pic>
      <p:sp>
        <p:nvSpPr>
          <p:cNvPr id="2" name="Title 1">
            <a:extLst>
              <a:ext uri="{FF2B5EF4-FFF2-40B4-BE49-F238E27FC236}">
                <a16:creationId xmlns="" xmlns:a16="http://schemas.microsoft.com/office/drawing/2014/main" id="{8A9F2456-3701-415A-8BBE-CBC3B27B0115}"/>
              </a:ext>
            </a:extLst>
          </p:cNvPr>
          <p:cNvSpPr>
            <a:spLocks noGrp="1"/>
          </p:cNvSpPr>
          <p:nvPr>
            <p:ph type="title"/>
          </p:nvPr>
        </p:nvSpPr>
        <p:spPr>
          <a:xfrm>
            <a:off x="76200" y="457200"/>
            <a:ext cx="8229600" cy="1143000"/>
          </a:xfrm>
        </p:spPr>
        <p:txBody>
          <a:bodyPr/>
          <a:lstStyle/>
          <a:p>
            <a:pPr algn="l"/>
            <a:r>
              <a:rPr lang="en-US" sz="4000" dirty="0">
                <a:solidFill>
                  <a:srgbClr val="FFFF00"/>
                </a:solidFill>
              </a:rPr>
              <a:t>Pulse</a:t>
            </a:r>
            <a:br>
              <a:rPr lang="en-US" sz="4000" dirty="0">
                <a:solidFill>
                  <a:srgbClr val="FFFF00"/>
                </a:solidFill>
              </a:rPr>
            </a:br>
            <a:r>
              <a:rPr lang="en-US" sz="4000" dirty="0">
                <a:solidFill>
                  <a:srgbClr val="FFFF00"/>
                </a:solidFill>
              </a:rPr>
              <a:t>Milwaukee</a:t>
            </a:r>
            <a:br>
              <a:rPr lang="en-US" sz="4000" dirty="0">
                <a:solidFill>
                  <a:srgbClr val="FFFF00"/>
                </a:solidFill>
              </a:rPr>
            </a:br>
            <a:r>
              <a:rPr lang="en-US" sz="4000" dirty="0">
                <a:solidFill>
                  <a:srgbClr val="FFFF00"/>
                </a:solidFill>
              </a:rPr>
              <a:t>Map</a:t>
            </a:r>
          </a:p>
        </p:txBody>
      </p:sp>
    </p:spTree>
    <p:extLst>
      <p:ext uri="{BB962C8B-B14F-4D97-AF65-F5344CB8AC3E}">
        <p14:creationId xmlns:p14="http://schemas.microsoft.com/office/powerpoint/2010/main" val="119540701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9F2456-3701-415A-8BBE-CBC3B27B0115}"/>
              </a:ext>
            </a:extLst>
          </p:cNvPr>
          <p:cNvSpPr>
            <a:spLocks noGrp="1"/>
          </p:cNvSpPr>
          <p:nvPr>
            <p:ph type="title"/>
          </p:nvPr>
        </p:nvSpPr>
        <p:spPr/>
        <p:txBody>
          <a:bodyPr/>
          <a:lstStyle/>
          <a:p>
            <a:r>
              <a:rPr lang="en-US" dirty="0">
                <a:solidFill>
                  <a:srgbClr val="66FF33"/>
                </a:solidFill>
              </a:rPr>
              <a:t>Station Features</a:t>
            </a:r>
          </a:p>
        </p:txBody>
      </p:sp>
      <p:pic>
        <p:nvPicPr>
          <p:cNvPr id="6" name="Picture 5">
            <a:extLst>
              <a:ext uri="{FF2B5EF4-FFF2-40B4-BE49-F238E27FC236}">
                <a16:creationId xmlns="" xmlns:a16="http://schemas.microsoft.com/office/drawing/2014/main" id="{4AEBF547-CBFD-43CB-86F4-4544931362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65" t="16665" r="8332" b="16665"/>
          <a:stretch/>
        </p:blipFill>
        <p:spPr>
          <a:xfrm>
            <a:off x="609600" y="1371600"/>
            <a:ext cx="8001000" cy="4572000"/>
          </a:xfrm>
          <a:prstGeom prst="rect">
            <a:avLst/>
          </a:prstGeom>
          <a:ln w="38100">
            <a:solidFill>
              <a:schemeClr val="bg1"/>
            </a:solidFill>
          </a:ln>
        </p:spPr>
      </p:pic>
    </p:spTree>
    <p:extLst>
      <p:ext uri="{BB962C8B-B14F-4D97-AF65-F5344CB8AC3E}">
        <p14:creationId xmlns:p14="http://schemas.microsoft.com/office/powerpoint/2010/main" val="299897285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9F2456-3701-415A-8BBE-CBC3B27B0115}"/>
              </a:ext>
            </a:extLst>
          </p:cNvPr>
          <p:cNvSpPr>
            <a:spLocks noGrp="1"/>
          </p:cNvSpPr>
          <p:nvPr>
            <p:ph type="title"/>
          </p:nvPr>
        </p:nvSpPr>
        <p:spPr/>
        <p:txBody>
          <a:bodyPr/>
          <a:lstStyle/>
          <a:p>
            <a:r>
              <a:rPr lang="en-US" dirty="0">
                <a:solidFill>
                  <a:srgbClr val="66FF33"/>
                </a:solidFill>
              </a:rPr>
              <a:t>Station Examples</a:t>
            </a:r>
          </a:p>
        </p:txBody>
      </p:sp>
      <p:pic>
        <p:nvPicPr>
          <p:cNvPr id="7" name="Picture 6">
            <a:extLst>
              <a:ext uri="{FF2B5EF4-FFF2-40B4-BE49-F238E27FC236}">
                <a16:creationId xmlns="" xmlns:a16="http://schemas.microsoft.com/office/drawing/2014/main" id="{0794946F-10D8-4AE8-BC0D-E696842F2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9864" y="1295400"/>
            <a:ext cx="5224272" cy="5088835"/>
          </a:xfrm>
          <a:prstGeom prst="rect">
            <a:avLst/>
          </a:prstGeom>
          <a:ln w="38100">
            <a:solidFill>
              <a:schemeClr val="bg1"/>
            </a:solidFill>
          </a:ln>
        </p:spPr>
      </p:pic>
    </p:spTree>
    <p:extLst>
      <p:ext uri="{BB962C8B-B14F-4D97-AF65-F5344CB8AC3E}">
        <p14:creationId xmlns:p14="http://schemas.microsoft.com/office/powerpoint/2010/main" val="240843602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9F2456-3701-415A-8BBE-CBC3B27B0115}"/>
              </a:ext>
            </a:extLst>
          </p:cNvPr>
          <p:cNvSpPr>
            <a:spLocks noGrp="1"/>
          </p:cNvSpPr>
          <p:nvPr>
            <p:ph type="title"/>
          </p:nvPr>
        </p:nvSpPr>
        <p:spPr/>
        <p:txBody>
          <a:bodyPr/>
          <a:lstStyle/>
          <a:p>
            <a:r>
              <a:rPr lang="en-US" dirty="0">
                <a:solidFill>
                  <a:srgbClr val="66FF33"/>
                </a:solidFill>
              </a:rPr>
              <a:t>Station Examples</a:t>
            </a:r>
          </a:p>
        </p:txBody>
      </p:sp>
      <p:pic>
        <p:nvPicPr>
          <p:cNvPr id="4" name="Picture 3">
            <a:extLst>
              <a:ext uri="{FF2B5EF4-FFF2-40B4-BE49-F238E27FC236}">
                <a16:creationId xmlns="" xmlns:a16="http://schemas.microsoft.com/office/drawing/2014/main" id="{2B204DB3-ABA7-45DD-B1B9-9859EC1D65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67" t="17778" r="13333" b="15555"/>
          <a:stretch/>
        </p:blipFill>
        <p:spPr>
          <a:xfrm>
            <a:off x="685800" y="1371600"/>
            <a:ext cx="7772400" cy="4572000"/>
          </a:xfrm>
          <a:prstGeom prst="rect">
            <a:avLst/>
          </a:prstGeom>
          <a:ln w="38100">
            <a:solidFill>
              <a:schemeClr val="bg1"/>
            </a:solidFill>
          </a:ln>
        </p:spPr>
      </p:pic>
    </p:spTree>
    <p:extLst>
      <p:ext uri="{BB962C8B-B14F-4D97-AF65-F5344CB8AC3E}">
        <p14:creationId xmlns:p14="http://schemas.microsoft.com/office/powerpoint/2010/main" val="148395916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9F2456-3701-415A-8BBE-CBC3B27B0115}"/>
              </a:ext>
            </a:extLst>
          </p:cNvPr>
          <p:cNvSpPr>
            <a:spLocks noGrp="1"/>
          </p:cNvSpPr>
          <p:nvPr>
            <p:ph type="title"/>
          </p:nvPr>
        </p:nvSpPr>
        <p:spPr/>
        <p:txBody>
          <a:bodyPr/>
          <a:lstStyle/>
          <a:p>
            <a:r>
              <a:rPr lang="en-US" dirty="0">
                <a:solidFill>
                  <a:srgbClr val="66FF33"/>
                </a:solidFill>
              </a:rPr>
              <a:t>Future Work</a:t>
            </a:r>
          </a:p>
        </p:txBody>
      </p:sp>
      <p:sp>
        <p:nvSpPr>
          <p:cNvPr id="3" name="Content Placeholder 2">
            <a:extLst>
              <a:ext uri="{FF2B5EF4-FFF2-40B4-BE49-F238E27FC236}">
                <a16:creationId xmlns="" xmlns:a16="http://schemas.microsoft.com/office/drawing/2014/main" id="{15C88BF8-6E11-4945-A8B7-DA5162604102}"/>
              </a:ext>
            </a:extLst>
          </p:cNvPr>
          <p:cNvSpPr>
            <a:spLocks noGrp="1"/>
          </p:cNvSpPr>
          <p:nvPr>
            <p:ph idx="1"/>
          </p:nvPr>
        </p:nvSpPr>
        <p:spPr/>
        <p:txBody>
          <a:bodyPr/>
          <a:lstStyle/>
          <a:p>
            <a:r>
              <a:rPr lang="en-US" dirty="0">
                <a:solidFill>
                  <a:schemeClr val="bg1"/>
                </a:solidFill>
              </a:rPr>
              <a:t>Additional Pulse corridors</a:t>
            </a:r>
          </a:p>
          <a:p>
            <a:pPr lvl="1"/>
            <a:r>
              <a:rPr lang="en-US" dirty="0">
                <a:solidFill>
                  <a:schemeClr val="bg1"/>
                </a:solidFill>
              </a:rPr>
              <a:t>Lane use / corridor studies and improvements</a:t>
            </a:r>
          </a:p>
          <a:p>
            <a:pPr lvl="1"/>
            <a:r>
              <a:rPr lang="en-US" dirty="0">
                <a:solidFill>
                  <a:schemeClr val="bg1"/>
                </a:solidFill>
              </a:rPr>
              <a:t>Enhancing agency capacity</a:t>
            </a:r>
          </a:p>
          <a:p>
            <a:pPr lvl="1"/>
            <a:r>
              <a:rPr lang="en-US" dirty="0">
                <a:solidFill>
                  <a:schemeClr val="bg1"/>
                </a:solidFill>
              </a:rPr>
              <a:t>Ramping up demand</a:t>
            </a:r>
          </a:p>
          <a:p>
            <a:r>
              <a:rPr lang="en-US" dirty="0">
                <a:solidFill>
                  <a:schemeClr val="bg1"/>
                </a:solidFill>
              </a:rPr>
              <a:t>Upgrading BRT Features</a:t>
            </a:r>
          </a:p>
          <a:p>
            <a:pPr lvl="1"/>
            <a:r>
              <a:rPr lang="en-US" dirty="0">
                <a:solidFill>
                  <a:schemeClr val="bg1"/>
                </a:solidFill>
              </a:rPr>
              <a:t>Bus-only lanes</a:t>
            </a:r>
          </a:p>
          <a:p>
            <a:pPr lvl="1"/>
            <a:r>
              <a:rPr lang="en-US" dirty="0">
                <a:solidFill>
                  <a:schemeClr val="bg1"/>
                </a:solidFill>
              </a:rPr>
              <a:t>Pre-paid fare collection</a:t>
            </a:r>
          </a:p>
          <a:p>
            <a:pPr lvl="1"/>
            <a:endParaRPr lang="en-US" dirty="0">
              <a:solidFill>
                <a:schemeClr val="bg1"/>
              </a:solidFill>
            </a:endParaRPr>
          </a:p>
          <a:p>
            <a:pPr lvl="1"/>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314275325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9F2456-3701-415A-8BBE-CBC3B27B0115}"/>
              </a:ext>
            </a:extLst>
          </p:cNvPr>
          <p:cNvSpPr>
            <a:spLocks noGrp="1"/>
          </p:cNvSpPr>
          <p:nvPr>
            <p:ph type="title"/>
          </p:nvPr>
        </p:nvSpPr>
        <p:spPr/>
        <p:txBody>
          <a:bodyPr/>
          <a:lstStyle/>
          <a:p>
            <a:r>
              <a:rPr lang="en-US" dirty="0">
                <a:solidFill>
                  <a:srgbClr val="66FF33"/>
                </a:solidFill>
              </a:rPr>
              <a:t>The Technology “Bridge</a:t>
            </a:r>
            <a:r>
              <a:rPr lang="en-US" dirty="0">
                <a:solidFill>
                  <a:srgbClr val="FFFF00"/>
                </a:solidFill>
              </a:rPr>
              <a:t>”</a:t>
            </a:r>
          </a:p>
        </p:txBody>
      </p:sp>
      <p:sp>
        <p:nvSpPr>
          <p:cNvPr id="3" name="Content Placeholder 2">
            <a:extLst>
              <a:ext uri="{FF2B5EF4-FFF2-40B4-BE49-F238E27FC236}">
                <a16:creationId xmlns="" xmlns:a16="http://schemas.microsoft.com/office/drawing/2014/main" id="{15C88BF8-6E11-4945-A8B7-DA5162604102}"/>
              </a:ext>
            </a:extLst>
          </p:cNvPr>
          <p:cNvSpPr>
            <a:spLocks noGrp="1"/>
          </p:cNvSpPr>
          <p:nvPr>
            <p:ph idx="1"/>
          </p:nvPr>
        </p:nvSpPr>
        <p:spPr/>
        <p:txBody>
          <a:bodyPr/>
          <a:lstStyle/>
          <a:p>
            <a:r>
              <a:rPr lang="en-US" dirty="0">
                <a:solidFill>
                  <a:schemeClr val="bg1"/>
                </a:solidFill>
              </a:rPr>
              <a:t>ITS will allow…</a:t>
            </a:r>
          </a:p>
          <a:p>
            <a:pPr lvl="1"/>
            <a:r>
              <a:rPr lang="en-US" dirty="0">
                <a:solidFill>
                  <a:schemeClr val="bg1"/>
                </a:solidFill>
              </a:rPr>
              <a:t>Schedule adherence</a:t>
            </a:r>
          </a:p>
          <a:p>
            <a:pPr lvl="1"/>
            <a:r>
              <a:rPr lang="en-US" dirty="0">
                <a:solidFill>
                  <a:schemeClr val="bg1"/>
                </a:solidFill>
              </a:rPr>
              <a:t>Travel time savings</a:t>
            </a:r>
          </a:p>
          <a:p>
            <a:pPr lvl="1"/>
            <a:r>
              <a:rPr lang="en-US" dirty="0">
                <a:solidFill>
                  <a:schemeClr val="bg1"/>
                </a:solidFill>
              </a:rPr>
              <a:t>Predictability</a:t>
            </a:r>
          </a:p>
          <a:p>
            <a:pPr lvl="1"/>
            <a:r>
              <a:rPr lang="en-US" dirty="0">
                <a:solidFill>
                  <a:schemeClr val="bg1"/>
                </a:solidFill>
              </a:rPr>
              <a:t>Reliability</a:t>
            </a:r>
          </a:p>
          <a:p>
            <a:pPr lvl="1"/>
            <a:r>
              <a:rPr lang="en-US" dirty="0">
                <a:solidFill>
                  <a:schemeClr val="bg1"/>
                </a:solidFill>
              </a:rPr>
              <a:t>Enhanced user experience</a:t>
            </a:r>
          </a:p>
          <a:p>
            <a:pPr lvl="1"/>
            <a:endParaRPr lang="en-US" dirty="0">
              <a:solidFill>
                <a:schemeClr val="bg1"/>
              </a:solidFill>
            </a:endParaRPr>
          </a:p>
          <a:p>
            <a:pPr lvl="1"/>
            <a:endParaRPr lang="en-US" dirty="0">
              <a:solidFill>
                <a:schemeClr val="bg1"/>
              </a:solidFill>
            </a:endParaRPr>
          </a:p>
          <a:p>
            <a:pPr lvl="1"/>
            <a:endParaRPr lang="en-US" dirty="0">
              <a:solidFill>
                <a:schemeClr val="bg1"/>
              </a:solidFill>
            </a:endParaRPr>
          </a:p>
          <a:p>
            <a:pPr marL="0" indent="0">
              <a:buNone/>
            </a:pPr>
            <a:endParaRPr lang="en-US" dirty="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47043484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1927051"/>
            <a:ext cx="7162800" cy="3822585"/>
          </a:xfrm>
          <a:prstGeom prst="rect">
            <a:avLst/>
          </a:prstGeom>
        </p:spPr>
        <p:txBody>
          <a:bodyPr wrap="square">
            <a:spAutoFit/>
          </a:bodyPr>
          <a:lstStyle/>
          <a:p>
            <a:pPr lvl="0" eaLnBrk="0" hangingPunct="0">
              <a:spcBef>
                <a:spcPct val="20000"/>
              </a:spcBef>
            </a:pPr>
            <a:r>
              <a:rPr lang="en-US" sz="4000" b="1" kern="0" dirty="0">
                <a:solidFill>
                  <a:srgbClr val="66FF33"/>
                </a:solidFill>
                <a:latin typeface="Arial"/>
              </a:rPr>
              <a:t>Questions</a:t>
            </a:r>
          </a:p>
          <a:p>
            <a:pPr lvl="0" eaLnBrk="0" hangingPunct="0">
              <a:spcBef>
                <a:spcPct val="20000"/>
              </a:spcBef>
            </a:pPr>
            <a:endParaRPr lang="en-US" b="1" kern="0" dirty="0">
              <a:solidFill>
                <a:srgbClr val="66FF33"/>
              </a:solidFill>
              <a:latin typeface="Arial"/>
            </a:endParaRPr>
          </a:p>
          <a:p>
            <a:pPr lvl="0" eaLnBrk="0" hangingPunct="0">
              <a:spcBef>
                <a:spcPct val="20000"/>
              </a:spcBef>
            </a:pPr>
            <a:r>
              <a:rPr lang="en-US" sz="2400" b="1" kern="0" dirty="0">
                <a:solidFill>
                  <a:schemeClr val="bg1"/>
                </a:solidFill>
                <a:latin typeface="Arial"/>
              </a:rPr>
              <a:t>Contact Info: </a:t>
            </a:r>
            <a:r>
              <a:rPr lang="en-US" sz="3200" kern="0" dirty="0">
                <a:solidFill>
                  <a:srgbClr val="FFFF00"/>
                </a:solidFill>
                <a:latin typeface="Arial"/>
                <a:hlinkClick r:id="rId2"/>
              </a:rPr>
              <a:t>Taqhi.Mohammed@pacebus.com</a:t>
            </a:r>
            <a:endParaRPr lang="en-US" sz="3200" kern="0" dirty="0">
              <a:solidFill>
                <a:srgbClr val="FFFF00"/>
              </a:solidFill>
              <a:latin typeface="Arial"/>
            </a:endParaRPr>
          </a:p>
          <a:p>
            <a:pPr lvl="0" eaLnBrk="0" hangingPunct="0">
              <a:spcBef>
                <a:spcPct val="20000"/>
              </a:spcBef>
            </a:pPr>
            <a:r>
              <a:rPr lang="en-US" sz="3200" u="sng" dirty="0">
                <a:solidFill>
                  <a:srgbClr val="FFFF00"/>
                </a:solidFill>
                <a:hlinkClick r:id="rId3"/>
              </a:rPr>
              <a:t>Ryan.Ruehle@Pacebus.com</a:t>
            </a:r>
            <a:endParaRPr lang="en-US" sz="3200" kern="0" dirty="0">
              <a:solidFill>
                <a:srgbClr val="FFFF00"/>
              </a:solidFill>
              <a:latin typeface="Arial"/>
            </a:endParaRPr>
          </a:p>
          <a:p>
            <a:pPr lvl="0" eaLnBrk="0" hangingPunct="0">
              <a:spcBef>
                <a:spcPct val="20000"/>
              </a:spcBef>
            </a:pPr>
            <a:r>
              <a:rPr lang="en-US" sz="2800" b="1" kern="0" dirty="0">
                <a:solidFill>
                  <a:srgbClr val="FFFF00"/>
                </a:solidFill>
                <a:latin typeface="Arial"/>
              </a:rPr>
              <a:t>Phone No: (847) 228 4287</a:t>
            </a:r>
          </a:p>
          <a:p>
            <a:pPr lvl="0" eaLnBrk="0" hangingPunct="0">
              <a:spcBef>
                <a:spcPct val="20000"/>
              </a:spcBef>
            </a:pPr>
            <a:endParaRPr lang="en-US" sz="4000" b="1" kern="0" dirty="0">
              <a:solidFill>
                <a:srgbClr val="FFFF00"/>
              </a:solidFill>
              <a:latin typeface="Arial"/>
            </a:endParaRPr>
          </a:p>
        </p:txBody>
      </p:sp>
    </p:spTree>
    <p:extLst>
      <p:ext uri="{BB962C8B-B14F-4D97-AF65-F5344CB8AC3E}">
        <p14:creationId xmlns:p14="http://schemas.microsoft.com/office/powerpoint/2010/main" val="276078585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sp_corridors_summary_overview1.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00"/>
            <a:ext cx="6172200" cy="678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6248400" y="2590800"/>
            <a:ext cx="2819400" cy="1668149"/>
          </a:xfrm>
          <a:prstGeom prst="rect">
            <a:avLst/>
          </a:prstGeom>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Arial" charset="0"/>
                <a:ea typeface="+mn-ea"/>
                <a:cs typeface="+mn-cs"/>
              </a:rPr>
              <a:t>Pace</a:t>
            </a:r>
          </a:p>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3200" b="1" i="0" u="none" strike="noStrike" kern="0" cap="none" spc="0" normalizeH="0" baseline="0" noProof="0" dirty="0">
                <a:ln>
                  <a:noFill/>
                </a:ln>
                <a:solidFill>
                  <a:srgbClr val="FFFF00"/>
                </a:solidFill>
                <a:effectLst/>
                <a:uLnTx/>
                <a:uFillTx/>
                <a:latin typeface="Arial" charset="0"/>
                <a:ea typeface="+mn-ea"/>
                <a:cs typeface="+mn-cs"/>
              </a:rPr>
              <a:t>Bus Delay Study</a:t>
            </a:r>
            <a:endParaRPr kumimoji="0" lang="en-US" sz="3200" b="1" i="0" u="none" strike="noStrike" kern="0" cap="none" spc="0" normalizeH="0" baseline="-25000" noProof="0" dirty="0">
              <a:ln>
                <a:noFill/>
              </a:ln>
              <a:solidFill>
                <a:srgbClr val="FFFF00"/>
              </a:solidFill>
              <a:effectLst/>
              <a:uLnTx/>
              <a:uFillTx/>
              <a:latin typeface="Arial" charset="0"/>
              <a:ea typeface="+mn-ea"/>
              <a:cs typeface="+mn-cs"/>
            </a:endParaRPr>
          </a:p>
        </p:txBody>
      </p:sp>
    </p:spTree>
    <p:extLst>
      <p:ext uri="{BB962C8B-B14F-4D97-AF65-F5344CB8AC3E}">
        <p14:creationId xmlns:p14="http://schemas.microsoft.com/office/powerpoint/2010/main" val="60074482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895600" y="2438399"/>
            <a:ext cx="6248400" cy="44046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228600" y="228600"/>
            <a:ext cx="8915400" cy="3016210"/>
          </a:xfrm>
          <a:prstGeom prst="rect">
            <a:avLst/>
          </a:prstGeom>
        </p:spPr>
        <p:txBody>
          <a:bodyPr wrap="square">
            <a:spAutoFit/>
          </a:bodyPr>
          <a:lstStyle/>
          <a:p>
            <a:pPr lvl="0"/>
            <a:r>
              <a:rPr lang="en-US" sz="3200" dirty="0">
                <a:solidFill>
                  <a:schemeClr val="bg1"/>
                </a:solidFill>
              </a:rPr>
              <a:t>Pace’s Innovative</a:t>
            </a:r>
            <a:r>
              <a:rPr lang="en-US" sz="3200" dirty="0">
                <a:solidFill>
                  <a:srgbClr val="66FF33"/>
                </a:solidFill>
              </a:rPr>
              <a:t> </a:t>
            </a:r>
            <a:r>
              <a:rPr lang="en-US" sz="3200" dirty="0">
                <a:solidFill>
                  <a:srgbClr val="FF0000"/>
                </a:solidFill>
              </a:rPr>
              <a:t>Signal</a:t>
            </a:r>
            <a:r>
              <a:rPr lang="en-US" sz="3200" dirty="0">
                <a:solidFill>
                  <a:srgbClr val="66FF33"/>
                </a:solidFill>
              </a:rPr>
              <a:t> </a:t>
            </a:r>
            <a:r>
              <a:rPr lang="en-US" sz="3200" dirty="0">
                <a:solidFill>
                  <a:srgbClr val="FFFF00"/>
                </a:solidFill>
              </a:rPr>
              <a:t>Timing</a:t>
            </a:r>
            <a:r>
              <a:rPr lang="en-US" sz="3200" dirty="0">
                <a:solidFill>
                  <a:srgbClr val="66FF33"/>
                </a:solidFill>
              </a:rPr>
              <a:t> Optimization</a:t>
            </a:r>
          </a:p>
          <a:p>
            <a:pPr lvl="0" algn="l">
              <a:lnSpc>
                <a:spcPct val="150000"/>
              </a:lnSpc>
            </a:pPr>
            <a:r>
              <a:rPr lang="en-US" sz="2800" dirty="0">
                <a:solidFill>
                  <a:schemeClr val="bg1"/>
                </a:solidFill>
              </a:rPr>
              <a:t>Increased Corridor </a:t>
            </a:r>
            <a:r>
              <a:rPr lang="en-US" sz="3200" u="sng" dirty="0">
                <a:solidFill>
                  <a:srgbClr val="66FF33"/>
                </a:solidFill>
              </a:rPr>
              <a:t>SPEED</a:t>
            </a:r>
            <a:r>
              <a:rPr lang="en-US" sz="3200" dirty="0">
                <a:solidFill>
                  <a:srgbClr val="66FF33"/>
                </a:solidFill>
              </a:rPr>
              <a:t>:</a:t>
            </a:r>
            <a:endParaRPr lang="en-US" sz="2000" dirty="0">
              <a:solidFill>
                <a:srgbClr val="FFFFFF"/>
              </a:solidFill>
            </a:endParaRPr>
          </a:p>
          <a:p>
            <a:pPr marL="285750" lvl="0" indent="-285750" algn="l">
              <a:lnSpc>
                <a:spcPct val="150000"/>
              </a:lnSpc>
              <a:buFont typeface="Arial" pitchFamily="34" charset="0"/>
              <a:buChar char="•"/>
            </a:pPr>
            <a:r>
              <a:rPr lang="en-US" sz="2000" dirty="0">
                <a:solidFill>
                  <a:srgbClr val="FFFFFF"/>
                </a:solidFill>
              </a:rPr>
              <a:t>Pace Connected Signal Interconnects for continuous </a:t>
            </a:r>
            <a:r>
              <a:rPr lang="en-US" sz="2000" dirty="0">
                <a:solidFill>
                  <a:srgbClr val="66FF33"/>
                </a:solidFill>
              </a:rPr>
              <a:t>Green</a:t>
            </a:r>
          </a:p>
          <a:p>
            <a:pPr marL="285750" lvl="0" indent="-285750" algn="l">
              <a:lnSpc>
                <a:spcPct val="150000"/>
              </a:lnSpc>
              <a:buFont typeface="Arial" pitchFamily="34" charset="0"/>
              <a:buChar char="•"/>
            </a:pPr>
            <a:r>
              <a:rPr lang="en-US" sz="2000" dirty="0">
                <a:solidFill>
                  <a:srgbClr val="FFFFFF"/>
                </a:solidFill>
              </a:rPr>
              <a:t>Optimized Signal Timing along </a:t>
            </a:r>
            <a:r>
              <a:rPr lang="en-US" sz="2000" dirty="0">
                <a:solidFill>
                  <a:srgbClr val="66FF33"/>
                </a:solidFill>
              </a:rPr>
              <a:t>10 </a:t>
            </a:r>
            <a:r>
              <a:rPr lang="en-US" sz="2000" dirty="0">
                <a:solidFill>
                  <a:srgbClr val="FFFFFF"/>
                </a:solidFill>
              </a:rPr>
              <a:t>Transit Corridors and Approximately </a:t>
            </a:r>
            <a:r>
              <a:rPr lang="en-US" sz="2000" dirty="0">
                <a:solidFill>
                  <a:srgbClr val="66FF33"/>
                </a:solidFill>
              </a:rPr>
              <a:t>400</a:t>
            </a:r>
            <a:r>
              <a:rPr lang="en-US" sz="2000" dirty="0">
                <a:solidFill>
                  <a:srgbClr val="FFFFFF"/>
                </a:solidFill>
              </a:rPr>
              <a:t> Intersections</a:t>
            </a:r>
            <a:endParaRPr lang="en-US" sz="2000" dirty="0">
              <a:solidFill>
                <a:srgbClr val="FFFF00"/>
              </a:solidFill>
            </a:endParaRPr>
          </a:p>
          <a:p>
            <a:pPr lvl="0"/>
            <a:r>
              <a:rPr lang="en-US" sz="2000" dirty="0">
                <a:solidFill>
                  <a:srgbClr val="FFFF00"/>
                </a:solidFill>
              </a:rPr>
              <a:t>                            :</a:t>
            </a:r>
          </a:p>
        </p:txBody>
      </p:sp>
      <p:sp>
        <p:nvSpPr>
          <p:cNvPr id="2" name="Rectangle 1"/>
          <p:cNvSpPr/>
          <p:nvPr/>
        </p:nvSpPr>
        <p:spPr>
          <a:xfrm>
            <a:off x="167054" y="3505200"/>
            <a:ext cx="2667000" cy="1938992"/>
          </a:xfrm>
          <a:prstGeom prst="rect">
            <a:avLst/>
          </a:prstGeom>
        </p:spPr>
        <p:txBody>
          <a:bodyPr wrap="square">
            <a:spAutoFit/>
          </a:bodyPr>
          <a:lstStyle/>
          <a:p>
            <a:pPr marL="285750" lvl="0" indent="-285750" algn="l">
              <a:buFont typeface="Arial" pitchFamily="34" charset="0"/>
              <a:buChar char="•"/>
            </a:pPr>
            <a:r>
              <a:rPr lang="en-US" sz="2000" dirty="0">
                <a:solidFill>
                  <a:srgbClr val="FFFFFF"/>
                </a:solidFill>
              </a:rPr>
              <a:t>Revised the current approach and introduced </a:t>
            </a:r>
            <a:r>
              <a:rPr lang="en-US" sz="2000" dirty="0">
                <a:solidFill>
                  <a:srgbClr val="66FF33"/>
                </a:solidFill>
              </a:rPr>
              <a:t>Green Band </a:t>
            </a:r>
            <a:r>
              <a:rPr lang="en-US" sz="2000" dirty="0">
                <a:solidFill>
                  <a:srgbClr val="FFFFFF"/>
                </a:solidFill>
              </a:rPr>
              <a:t>Progression for entire Corridor</a:t>
            </a:r>
          </a:p>
        </p:txBody>
      </p:sp>
    </p:spTree>
    <p:extLst>
      <p:ext uri="{BB962C8B-B14F-4D97-AF65-F5344CB8AC3E}">
        <p14:creationId xmlns:p14="http://schemas.microsoft.com/office/powerpoint/2010/main" val="231855230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1"/>
          </p:nvPr>
        </p:nvSpPr>
        <p:spPr>
          <a:xfrm>
            <a:off x="76200" y="1066800"/>
            <a:ext cx="9067800" cy="5257800"/>
          </a:xfrm>
        </p:spPr>
        <p:txBody>
          <a:bodyPr/>
          <a:lstStyle/>
          <a:p>
            <a:pPr marL="0" indent="0" eaLnBrk="1" hangingPunct="1">
              <a:buFontTx/>
              <a:buNone/>
            </a:pPr>
            <a:r>
              <a:rPr lang="en-US" sz="2400" dirty="0">
                <a:solidFill>
                  <a:schemeClr val="bg1"/>
                </a:solidFill>
              </a:rPr>
              <a:t>TSP</a:t>
            </a:r>
            <a:r>
              <a:rPr lang="en-US" sz="2400" dirty="0">
                <a:solidFill>
                  <a:srgbClr val="66FF33"/>
                </a:solidFill>
              </a:rPr>
              <a:t> </a:t>
            </a:r>
            <a:r>
              <a:rPr lang="en-US" sz="2400" dirty="0">
                <a:solidFill>
                  <a:schemeClr val="bg1"/>
                </a:solidFill>
              </a:rPr>
              <a:t>facilitates the movement of transit vehicles through traffic signal controlled intersections by extending the </a:t>
            </a:r>
            <a:r>
              <a:rPr lang="en-US" sz="2400" dirty="0">
                <a:solidFill>
                  <a:srgbClr val="66FF33"/>
                </a:solidFill>
              </a:rPr>
              <a:t>green</a:t>
            </a:r>
            <a:r>
              <a:rPr lang="en-US" sz="2400" dirty="0">
                <a:solidFill>
                  <a:schemeClr val="bg1"/>
                </a:solidFill>
              </a:rPr>
              <a:t> phase, shortening the </a:t>
            </a:r>
            <a:r>
              <a:rPr lang="en-US" sz="2400" dirty="0">
                <a:solidFill>
                  <a:srgbClr val="FF0000"/>
                </a:solidFill>
              </a:rPr>
              <a:t>red </a:t>
            </a:r>
            <a:r>
              <a:rPr lang="en-US" sz="2400" dirty="0">
                <a:solidFill>
                  <a:schemeClr val="bg1"/>
                </a:solidFill>
              </a:rPr>
              <a:t>phase/early </a:t>
            </a:r>
            <a:r>
              <a:rPr lang="en-US" sz="2400" dirty="0">
                <a:solidFill>
                  <a:srgbClr val="66FF33"/>
                </a:solidFill>
              </a:rPr>
              <a:t>green</a:t>
            </a:r>
            <a:r>
              <a:rPr lang="en-US" sz="2400" dirty="0">
                <a:solidFill>
                  <a:schemeClr val="bg1"/>
                </a:solidFill>
              </a:rPr>
              <a:t>.</a:t>
            </a:r>
          </a:p>
          <a:p>
            <a:pPr marL="0" lvl="0" indent="0" eaLnBrk="1" hangingPunct="1">
              <a:spcBef>
                <a:spcPct val="0"/>
              </a:spcBef>
              <a:buNone/>
              <a:defRPr/>
            </a:pPr>
            <a:endParaRPr lang="en-US" sz="2400" b="1" kern="1200" dirty="0">
              <a:solidFill>
                <a:srgbClr val="FFFF00"/>
              </a:solidFill>
              <a:latin typeface="Arial" charset="0"/>
            </a:endParaRPr>
          </a:p>
          <a:p>
            <a:pPr marL="0" lvl="0" indent="0" eaLnBrk="1" hangingPunct="1">
              <a:spcBef>
                <a:spcPct val="0"/>
              </a:spcBef>
              <a:buNone/>
              <a:defRPr/>
            </a:pPr>
            <a:r>
              <a:rPr lang="en-US" sz="2400" b="1" kern="1200" dirty="0">
                <a:solidFill>
                  <a:srgbClr val="FFFF00"/>
                </a:solidFill>
                <a:latin typeface="Arial" charset="0"/>
              </a:rPr>
              <a:t>TSP Solution Salient Features: IoT  Design Approach</a:t>
            </a:r>
          </a:p>
          <a:p>
            <a:pPr marL="285750" lvl="0" indent="-285750" eaLnBrk="1" hangingPunct="1">
              <a:lnSpc>
                <a:spcPct val="150000"/>
              </a:lnSpc>
              <a:spcBef>
                <a:spcPct val="0"/>
              </a:spcBef>
              <a:buFont typeface="Arial" pitchFamily="34" charset="0"/>
              <a:buChar char="•"/>
              <a:defRPr/>
            </a:pPr>
            <a:r>
              <a:rPr lang="en-US" sz="2400" b="1" kern="1200" dirty="0">
                <a:solidFill>
                  <a:srgbClr val="FFFFFF"/>
                </a:solidFill>
                <a:latin typeface="Arial" charset="0"/>
              </a:rPr>
              <a:t>NTCIP 1211 SCP/Open Standards  and Non Proprietary </a:t>
            </a:r>
          </a:p>
          <a:p>
            <a:pPr marL="285750" indent="-285750" eaLnBrk="1" hangingPunct="1">
              <a:spcBef>
                <a:spcPct val="0"/>
              </a:spcBef>
              <a:buFont typeface="Arial" pitchFamily="34" charset="0"/>
              <a:buChar char="•"/>
              <a:defRPr/>
            </a:pPr>
            <a:r>
              <a:rPr lang="en-US" sz="2400" b="1" kern="1200" dirty="0">
                <a:solidFill>
                  <a:srgbClr val="FFFFFF"/>
                </a:solidFill>
                <a:latin typeface="Arial" charset="0"/>
              </a:rPr>
              <a:t>Software Solution : No additional TSP Equipment on Bus and at ATC Signal Controllers </a:t>
            </a:r>
          </a:p>
          <a:p>
            <a:pPr marL="285750" lvl="0" indent="-285750" eaLnBrk="1" hangingPunct="1">
              <a:lnSpc>
                <a:spcPct val="150000"/>
              </a:lnSpc>
              <a:spcBef>
                <a:spcPct val="0"/>
              </a:spcBef>
              <a:buFont typeface="Arial" pitchFamily="34" charset="0"/>
              <a:buChar char="•"/>
              <a:defRPr/>
            </a:pPr>
            <a:r>
              <a:rPr lang="en-US" sz="2400" b="1" dirty="0">
                <a:solidFill>
                  <a:srgbClr val="FFFFFF"/>
                </a:solidFill>
              </a:rPr>
              <a:t>Use  of existing Pace bus 5GHZ Radio and GPS </a:t>
            </a:r>
            <a:endParaRPr lang="en-US" sz="2400" b="1" kern="1200" dirty="0">
              <a:solidFill>
                <a:srgbClr val="FFFFFF"/>
              </a:solidFill>
              <a:latin typeface="Arial" charset="0"/>
            </a:endParaRPr>
          </a:p>
          <a:p>
            <a:pPr marL="285750" lvl="0" indent="-285750" eaLnBrk="1" hangingPunct="1">
              <a:lnSpc>
                <a:spcPct val="150000"/>
              </a:lnSpc>
              <a:spcBef>
                <a:spcPct val="0"/>
              </a:spcBef>
              <a:buFont typeface="Arial" pitchFamily="34" charset="0"/>
              <a:buChar char="•"/>
              <a:defRPr/>
            </a:pPr>
            <a:r>
              <a:rPr lang="en-US" sz="2400" b="1" kern="1200" dirty="0">
                <a:solidFill>
                  <a:srgbClr val="FFFFFF"/>
                </a:solidFill>
                <a:latin typeface="Arial" charset="0"/>
              </a:rPr>
              <a:t>Centralized Monitoring and Data Analytics</a:t>
            </a:r>
          </a:p>
          <a:p>
            <a:pPr marL="285750" indent="-285750" eaLnBrk="1" hangingPunct="1">
              <a:lnSpc>
                <a:spcPct val="150000"/>
              </a:lnSpc>
              <a:spcBef>
                <a:spcPct val="0"/>
              </a:spcBef>
              <a:buFont typeface="Arial" pitchFamily="34" charset="0"/>
              <a:buChar char="•"/>
              <a:defRPr/>
            </a:pPr>
            <a:r>
              <a:rPr lang="en-US" sz="2400" b="1" kern="1200" dirty="0">
                <a:solidFill>
                  <a:srgbClr val="FFFFFF"/>
                </a:solidFill>
                <a:latin typeface="Arial" charset="0"/>
              </a:rPr>
              <a:t>Regionally Interoperable between CTA, Pace, IDOT &amp; CDOT</a:t>
            </a:r>
          </a:p>
          <a:p>
            <a:pPr marL="285750" lvl="0" indent="-285750" eaLnBrk="1" hangingPunct="1">
              <a:lnSpc>
                <a:spcPct val="150000"/>
              </a:lnSpc>
              <a:spcBef>
                <a:spcPct val="0"/>
              </a:spcBef>
              <a:buFont typeface="Arial" pitchFamily="34" charset="0"/>
              <a:buChar char="•"/>
              <a:defRPr/>
            </a:pPr>
            <a:endParaRPr lang="en-US" sz="2400" b="1" dirty="0"/>
          </a:p>
        </p:txBody>
      </p:sp>
      <p:sp>
        <p:nvSpPr>
          <p:cNvPr id="4" name="Title 1"/>
          <p:cNvSpPr>
            <a:spLocks noGrp="1"/>
          </p:cNvSpPr>
          <p:nvPr>
            <p:ph type="title"/>
          </p:nvPr>
        </p:nvSpPr>
        <p:spPr>
          <a:xfrm>
            <a:off x="0" y="-44450"/>
            <a:ext cx="9144000" cy="958850"/>
          </a:xfrm>
        </p:spPr>
        <p:txBody>
          <a:bodyPr/>
          <a:lstStyle/>
          <a:p>
            <a:r>
              <a:rPr lang="en-US" sz="3200" b="1" dirty="0">
                <a:solidFill>
                  <a:srgbClr val="FFFF00"/>
                </a:solidFill>
              </a:rPr>
              <a:t/>
            </a:r>
            <a:br>
              <a:rPr lang="en-US" sz="3200" b="1" dirty="0">
                <a:solidFill>
                  <a:srgbClr val="FFFF00"/>
                </a:solidFill>
              </a:rPr>
            </a:br>
            <a:r>
              <a:rPr lang="en-US" sz="3200" b="1" dirty="0">
                <a:solidFill>
                  <a:schemeClr val="bg1"/>
                </a:solidFill>
              </a:rPr>
              <a:t>Pace’s</a:t>
            </a:r>
            <a:r>
              <a:rPr lang="en-US" sz="3200" b="1" dirty="0">
                <a:solidFill>
                  <a:srgbClr val="FFFF00"/>
                </a:solidFill>
              </a:rPr>
              <a:t>  </a:t>
            </a:r>
            <a:r>
              <a:rPr lang="en-US" sz="3200" b="1" dirty="0">
                <a:solidFill>
                  <a:srgbClr val="99FF33"/>
                </a:solidFill>
              </a:rPr>
              <a:t>Transit </a:t>
            </a:r>
            <a:r>
              <a:rPr lang="en-US" sz="3200" b="1" dirty="0">
                <a:solidFill>
                  <a:srgbClr val="FF0000"/>
                </a:solidFill>
              </a:rPr>
              <a:t>Signal</a:t>
            </a:r>
            <a:r>
              <a:rPr lang="en-US" sz="3200" b="1" dirty="0">
                <a:solidFill>
                  <a:srgbClr val="FFFF00"/>
                </a:solidFill>
              </a:rPr>
              <a:t> Priority </a:t>
            </a:r>
            <a:r>
              <a:rPr lang="en-US" sz="3200" b="1" dirty="0">
                <a:solidFill>
                  <a:schemeClr val="bg1"/>
                </a:solidFill>
              </a:rPr>
              <a:t>(TSP) Program</a:t>
            </a:r>
            <a:endParaRPr lang="en-US" dirty="0">
              <a:solidFill>
                <a:schemeClr val="bg1"/>
              </a:solidFill>
            </a:endParaRPr>
          </a:p>
        </p:txBody>
      </p:sp>
    </p:spTree>
    <p:extLst>
      <p:ext uri="{BB962C8B-B14F-4D97-AF65-F5344CB8AC3E}">
        <p14:creationId xmlns:p14="http://schemas.microsoft.com/office/powerpoint/2010/main" val="1081239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609600" y="228600"/>
            <a:ext cx="8915400" cy="584775"/>
          </a:xfrm>
          <a:prstGeom prst="rect">
            <a:avLst/>
          </a:prstGeom>
        </p:spPr>
        <p:txBody>
          <a:bodyPr wrap="square">
            <a:spAutoFit/>
          </a:bodyPr>
          <a:lstStyle/>
          <a:p>
            <a:pPr lvl="0"/>
            <a:r>
              <a:rPr lang="en-US" sz="3200" dirty="0">
                <a:solidFill>
                  <a:srgbClr val="66FF33"/>
                </a:solidFill>
              </a:rPr>
              <a:t>T</a:t>
            </a:r>
            <a:r>
              <a:rPr lang="en-US" sz="3200" dirty="0">
                <a:solidFill>
                  <a:srgbClr val="FF0000"/>
                </a:solidFill>
              </a:rPr>
              <a:t>S</a:t>
            </a:r>
            <a:r>
              <a:rPr lang="en-US" sz="3200" dirty="0">
                <a:solidFill>
                  <a:srgbClr val="FFC000"/>
                </a:solidFill>
              </a:rPr>
              <a:t>P</a:t>
            </a:r>
            <a:r>
              <a:rPr lang="en-US" sz="3200" dirty="0">
                <a:solidFill>
                  <a:srgbClr val="FF0000"/>
                </a:solidFill>
              </a:rPr>
              <a:t>-Systems Architecture</a:t>
            </a:r>
          </a:p>
        </p:txBody>
      </p:sp>
    </p:spTree>
    <p:extLst>
      <p:ext uri="{BB962C8B-B14F-4D97-AF65-F5344CB8AC3E}">
        <p14:creationId xmlns:p14="http://schemas.microsoft.com/office/powerpoint/2010/main" val="348974100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157223"/>
            <a:ext cx="7543800" cy="523220"/>
          </a:xfrm>
          <a:prstGeom prst="rect">
            <a:avLst/>
          </a:prstGeom>
        </p:spPr>
        <p:txBody>
          <a:bodyPr wrap="square">
            <a:spAutoFit/>
          </a:bodyPr>
          <a:lstStyle/>
          <a:p>
            <a:r>
              <a:rPr lang="en-US" sz="2800" dirty="0">
                <a:solidFill>
                  <a:srgbClr val="66FF33"/>
                </a:solidFill>
              </a:rPr>
              <a:t>Priority Request Generator (PRG) Software</a:t>
            </a:r>
          </a:p>
        </p:txBody>
      </p:sp>
      <p:pic>
        <p:nvPicPr>
          <p:cNvPr id="10" name="Content Placeholder 9"/>
          <p:cNvPicPr>
            <a:picLocks noGrp="1" noChangeAspect="1"/>
          </p:cNvPicPr>
          <p:nvPr>
            <p:ph sz="half" idx="1"/>
          </p:nvPr>
        </p:nvPicPr>
        <p:blipFill>
          <a:blip r:embed="rId3"/>
          <a:stretch>
            <a:fillRect/>
          </a:stretch>
        </p:blipFill>
        <p:spPr>
          <a:xfrm>
            <a:off x="381000" y="922735"/>
            <a:ext cx="4152900" cy="3028950"/>
          </a:xfrm>
          <a:prstGeom prst="rect">
            <a:avLst/>
          </a:prstGeom>
        </p:spPr>
      </p:pic>
      <p:sp>
        <p:nvSpPr>
          <p:cNvPr id="13" name="Content Placeholder 12"/>
          <p:cNvSpPr>
            <a:spLocks noGrp="1"/>
          </p:cNvSpPr>
          <p:nvPr>
            <p:ph sz="half" idx="2"/>
          </p:nvPr>
        </p:nvSpPr>
        <p:spPr>
          <a:xfrm>
            <a:off x="4533900" y="762000"/>
            <a:ext cx="4476750" cy="4525963"/>
          </a:xfrm>
        </p:spPr>
        <p:txBody>
          <a:bodyPr/>
          <a:lstStyle/>
          <a:p>
            <a:r>
              <a:rPr lang="en-US" sz="2400" dirty="0">
                <a:solidFill>
                  <a:schemeClr val="bg1"/>
                </a:solidFill>
              </a:rPr>
              <a:t>Trapeze Bus Software Modification</a:t>
            </a:r>
          </a:p>
          <a:p>
            <a:r>
              <a:rPr lang="en-US" sz="2400" dirty="0">
                <a:solidFill>
                  <a:schemeClr val="bg1"/>
                </a:solidFill>
              </a:rPr>
              <a:t>Use Existing 5GHZ Radio</a:t>
            </a:r>
          </a:p>
          <a:p>
            <a:r>
              <a:rPr lang="en-US" sz="2400" dirty="0">
                <a:solidFill>
                  <a:schemeClr val="bg1"/>
                </a:solidFill>
              </a:rPr>
              <a:t>No TSP equipment on Bus</a:t>
            </a:r>
          </a:p>
          <a:p>
            <a:r>
              <a:rPr lang="en-US" sz="2400" dirty="0">
                <a:solidFill>
                  <a:schemeClr val="bg1"/>
                </a:solidFill>
              </a:rPr>
              <a:t>Message Set Flow Diagram</a:t>
            </a:r>
          </a:p>
          <a:p>
            <a:r>
              <a:rPr lang="en-US" sz="2400" dirty="0">
                <a:solidFill>
                  <a:schemeClr val="bg1"/>
                </a:solidFill>
              </a:rPr>
              <a:t>Software Deployed -Testing</a:t>
            </a:r>
            <a:endParaRPr lang="en-US" sz="2400" dirty="0"/>
          </a:p>
        </p:txBody>
      </p:sp>
      <p:pic>
        <p:nvPicPr>
          <p:cNvPr id="11" name="Picture 10"/>
          <p:cNvPicPr>
            <a:picLocks noChangeAspect="1"/>
          </p:cNvPicPr>
          <p:nvPr/>
        </p:nvPicPr>
        <p:blipFill>
          <a:blip r:embed="rId4"/>
          <a:stretch>
            <a:fillRect/>
          </a:stretch>
        </p:blipFill>
        <p:spPr>
          <a:xfrm>
            <a:off x="4667250" y="3352800"/>
            <a:ext cx="4343400" cy="3289470"/>
          </a:xfrm>
          <a:prstGeom prst="rect">
            <a:avLst/>
          </a:prstGeom>
        </p:spPr>
      </p:pic>
      <p:sp>
        <p:nvSpPr>
          <p:cNvPr id="15" name="Content Placeholder 12"/>
          <p:cNvSpPr txBox="1">
            <a:spLocks/>
          </p:cNvSpPr>
          <p:nvPr/>
        </p:nvSpPr>
        <p:spPr bwMode="auto">
          <a:xfrm>
            <a:off x="247650" y="4114800"/>
            <a:ext cx="43434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r>
              <a:rPr lang="en-US" sz="2400" kern="0" dirty="0">
                <a:solidFill>
                  <a:schemeClr val="bg1"/>
                </a:solidFill>
              </a:rPr>
              <a:t>Vehicle to Intersection (V2I)</a:t>
            </a:r>
          </a:p>
          <a:p>
            <a:r>
              <a:rPr lang="en-US" sz="2400" kern="0" dirty="0">
                <a:solidFill>
                  <a:schemeClr val="bg1"/>
                </a:solidFill>
              </a:rPr>
              <a:t>SNMP V1 Communication</a:t>
            </a:r>
          </a:p>
          <a:p>
            <a:r>
              <a:rPr lang="en-US" sz="2400" kern="0" dirty="0">
                <a:solidFill>
                  <a:schemeClr val="bg1"/>
                </a:solidFill>
              </a:rPr>
              <a:t>Two Way Communication</a:t>
            </a:r>
          </a:p>
          <a:p>
            <a:r>
              <a:rPr lang="en-US" sz="2400" kern="0" dirty="0">
                <a:solidFill>
                  <a:schemeClr val="bg1"/>
                </a:solidFill>
              </a:rPr>
              <a:t>First 802.11 n Application </a:t>
            </a:r>
          </a:p>
          <a:p>
            <a:r>
              <a:rPr lang="en-US" sz="2400" kern="0" dirty="0">
                <a:solidFill>
                  <a:schemeClr val="bg1"/>
                </a:solidFill>
              </a:rPr>
              <a:t>Live Transit Master Data</a:t>
            </a:r>
          </a:p>
          <a:p>
            <a:endParaRPr lang="en-US" sz="2400" kern="0" dirty="0">
              <a:solidFill>
                <a:schemeClr val="bg1"/>
              </a:solidFill>
            </a:endParaRPr>
          </a:p>
          <a:p>
            <a:endParaRPr lang="en-US" sz="2400" kern="0" dirty="0">
              <a:solidFill>
                <a:schemeClr val="bg1"/>
              </a:solidFill>
            </a:endParaRPr>
          </a:p>
        </p:txBody>
      </p:sp>
    </p:spTree>
    <p:extLst>
      <p:ext uri="{BB962C8B-B14F-4D97-AF65-F5344CB8AC3E}">
        <p14:creationId xmlns:p14="http://schemas.microsoft.com/office/powerpoint/2010/main" val="387891107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7675" y="485775"/>
            <a:ext cx="8229600" cy="1143000"/>
          </a:xfrm>
        </p:spPr>
        <p:txBody>
          <a:bodyPr/>
          <a:lstStyle/>
          <a:p>
            <a:r>
              <a:rPr lang="en-US" sz="3200" dirty="0">
                <a:solidFill>
                  <a:srgbClr val="66FF33"/>
                </a:solidFill>
              </a:rPr>
              <a:t>Priority Request Server (PRS) Software</a:t>
            </a:r>
            <a:r>
              <a:rPr lang="en-US" sz="3200" dirty="0">
                <a:solidFill>
                  <a:schemeClr val="bg1"/>
                </a:solidFill>
              </a:rPr>
              <a:t/>
            </a:r>
            <a:br>
              <a:rPr lang="en-US" sz="3200" dirty="0">
                <a:solidFill>
                  <a:schemeClr val="bg1"/>
                </a:solidFill>
              </a:rPr>
            </a:br>
            <a:endParaRPr lang="en-US" sz="3200" dirty="0"/>
          </a:p>
        </p:txBody>
      </p:sp>
      <p:sp>
        <p:nvSpPr>
          <p:cNvPr id="7" name="Content Placeholder 6"/>
          <p:cNvSpPr>
            <a:spLocks noGrp="1"/>
          </p:cNvSpPr>
          <p:nvPr>
            <p:ph idx="1"/>
          </p:nvPr>
        </p:nvSpPr>
        <p:spPr>
          <a:xfrm>
            <a:off x="447675" y="1371600"/>
            <a:ext cx="8229600" cy="4525963"/>
          </a:xfrm>
        </p:spPr>
        <p:txBody>
          <a:bodyPr/>
          <a:lstStyle/>
          <a:p>
            <a:r>
              <a:rPr lang="en-US" dirty="0">
                <a:solidFill>
                  <a:schemeClr val="bg1"/>
                </a:solidFill>
              </a:rPr>
              <a:t>Chicago Specific PRS Software Developed by AEGIS ITS</a:t>
            </a:r>
          </a:p>
          <a:p>
            <a:r>
              <a:rPr lang="en-US" dirty="0">
                <a:solidFill>
                  <a:schemeClr val="bg1"/>
                </a:solidFill>
              </a:rPr>
              <a:t>Econolite Cobalt ATC Controller- EOS Platform under testing</a:t>
            </a:r>
          </a:p>
          <a:p>
            <a:r>
              <a:rPr lang="en-US" dirty="0">
                <a:solidFill>
                  <a:schemeClr val="bg1"/>
                </a:solidFill>
              </a:rPr>
              <a:t>No Equipment in the Signal Controller</a:t>
            </a:r>
          </a:p>
          <a:p>
            <a:r>
              <a:rPr lang="en-US" dirty="0">
                <a:solidFill>
                  <a:schemeClr val="bg1"/>
                </a:solidFill>
              </a:rPr>
              <a:t>Vehicle to Intersection (V2I) using 5GHz Radio.</a:t>
            </a:r>
          </a:p>
          <a:p>
            <a:r>
              <a:rPr lang="en-US" dirty="0">
                <a:solidFill>
                  <a:schemeClr val="bg1"/>
                </a:solidFill>
              </a:rPr>
              <a:t>IP Scheme and  AES 256 Data Encryption</a:t>
            </a:r>
          </a:p>
        </p:txBody>
      </p:sp>
    </p:spTree>
    <p:extLst>
      <p:ext uri="{BB962C8B-B14F-4D97-AF65-F5344CB8AC3E}">
        <p14:creationId xmlns:p14="http://schemas.microsoft.com/office/powerpoint/2010/main" val="371074912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solidFill>
                  <a:srgbClr val="66FF33"/>
                </a:solidFill>
              </a:rPr>
              <a:t>Priority Request Server (PRS) Product and Central Software Development</a:t>
            </a:r>
            <a:endParaRPr lang="en-US" sz="2800" dirty="0">
              <a:solidFill>
                <a:srgbClr val="66FF33"/>
              </a:solidFill>
            </a:endParaRPr>
          </a:p>
        </p:txBody>
      </p:sp>
      <p:pic>
        <p:nvPicPr>
          <p:cNvPr id="14" name="Content Placeholder 13"/>
          <p:cNvPicPr>
            <a:picLocks noGrp="1" noChangeAspect="1"/>
          </p:cNvPicPr>
          <p:nvPr>
            <p:ph idx="1"/>
          </p:nvPr>
        </p:nvPicPr>
        <p:blipFill>
          <a:blip r:embed="rId2"/>
          <a:stretch>
            <a:fillRect/>
          </a:stretch>
        </p:blipFill>
        <p:spPr>
          <a:xfrm>
            <a:off x="457200" y="1524000"/>
            <a:ext cx="2564138" cy="3937000"/>
          </a:xfrm>
          <a:prstGeom prst="rect">
            <a:avLst/>
          </a:prstGeom>
          <a:ln>
            <a:noFill/>
          </a:ln>
          <a:effectLst>
            <a:softEdge rad="112500"/>
          </a:effectLst>
        </p:spPr>
      </p:pic>
      <p:sp>
        <p:nvSpPr>
          <p:cNvPr id="17" name="Content Placeholder 6"/>
          <p:cNvSpPr txBox="1">
            <a:spLocks/>
          </p:cNvSpPr>
          <p:nvPr/>
        </p:nvSpPr>
        <p:spPr bwMode="auto">
          <a:xfrm>
            <a:off x="3201194" y="1524000"/>
            <a:ext cx="58674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400" kern="0" dirty="0">
                <a:solidFill>
                  <a:schemeClr val="bg1"/>
                </a:solidFill>
              </a:rPr>
              <a:t>Chicago Specific PRS Firmware and Hardware under development by </a:t>
            </a:r>
            <a:r>
              <a:rPr lang="en-US" sz="2400" kern="0" dirty="0" err="1">
                <a:solidFill>
                  <a:schemeClr val="bg1"/>
                </a:solidFill>
              </a:rPr>
              <a:t>Novax</a:t>
            </a:r>
            <a:r>
              <a:rPr lang="en-US" sz="2400" kern="0" dirty="0">
                <a:solidFill>
                  <a:schemeClr val="bg1"/>
                </a:solidFill>
              </a:rPr>
              <a:t> Industries.</a:t>
            </a:r>
          </a:p>
          <a:p>
            <a:r>
              <a:rPr lang="en-US" sz="2400" kern="0" dirty="0">
                <a:solidFill>
                  <a:schemeClr val="bg1"/>
                </a:solidFill>
              </a:rPr>
              <a:t>Central TSP Monitoring Software by </a:t>
            </a:r>
            <a:r>
              <a:rPr lang="en-US" sz="2400" kern="0" dirty="0" err="1">
                <a:solidFill>
                  <a:schemeClr val="bg1"/>
                </a:solidFill>
              </a:rPr>
              <a:t>Novax</a:t>
            </a:r>
            <a:r>
              <a:rPr lang="en-US" sz="2400" kern="0" dirty="0">
                <a:solidFill>
                  <a:schemeClr val="bg1"/>
                </a:solidFill>
              </a:rPr>
              <a:t> and Parsons</a:t>
            </a:r>
          </a:p>
          <a:p>
            <a:r>
              <a:rPr lang="en-US" sz="2400" kern="0" dirty="0">
                <a:solidFill>
                  <a:schemeClr val="bg1"/>
                </a:solidFill>
              </a:rPr>
              <a:t>Can Work with Legacy  Controllers</a:t>
            </a:r>
          </a:p>
          <a:p>
            <a:r>
              <a:rPr lang="en-US" sz="2400" kern="0" dirty="0">
                <a:solidFill>
                  <a:schemeClr val="bg1"/>
                </a:solidFill>
              </a:rPr>
              <a:t>Includes Regional TSP Message Set</a:t>
            </a:r>
          </a:p>
          <a:p>
            <a:r>
              <a:rPr lang="en-US" sz="2400" kern="0" dirty="0">
                <a:solidFill>
                  <a:schemeClr val="bg1"/>
                </a:solidFill>
              </a:rPr>
              <a:t>Remotely configurable software system</a:t>
            </a:r>
          </a:p>
          <a:p>
            <a:r>
              <a:rPr lang="en-US" sz="2400" kern="0" dirty="0">
                <a:solidFill>
                  <a:schemeClr val="bg1"/>
                </a:solidFill>
              </a:rPr>
              <a:t>Linux OS for reliable system operation.</a:t>
            </a:r>
          </a:p>
          <a:p>
            <a:r>
              <a:rPr lang="en-US" sz="2400" kern="0" dirty="0">
                <a:solidFill>
                  <a:schemeClr val="bg1"/>
                </a:solidFill>
              </a:rPr>
              <a:t>Input and Output options to support Serial, Ethernet and other signals</a:t>
            </a:r>
          </a:p>
          <a:p>
            <a:pPr marL="0" indent="0">
              <a:buNone/>
            </a:pPr>
            <a:endParaRPr lang="en-US" sz="2400" kern="0" dirty="0">
              <a:solidFill>
                <a:schemeClr val="bg1"/>
              </a:solidFill>
            </a:endParaRPr>
          </a:p>
        </p:txBody>
      </p:sp>
    </p:spTree>
    <p:extLst>
      <p:ext uri="{BB962C8B-B14F-4D97-AF65-F5344CB8AC3E}">
        <p14:creationId xmlns:p14="http://schemas.microsoft.com/office/powerpoint/2010/main" val="281236545"/>
      </p:ext>
    </p:extLst>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9531</TotalTime>
  <Words>1278</Words>
  <Application>Microsoft Office PowerPoint</Application>
  <PresentationFormat>On-screen Show (4:3)</PresentationFormat>
  <Paragraphs>226</Paragraphs>
  <Slides>28</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Wingdings</vt:lpstr>
      <vt:lpstr>Default Design</vt:lpstr>
      <vt:lpstr>PowerPoint Presentation</vt:lpstr>
      <vt:lpstr> Smart Transit Initiatives  </vt:lpstr>
      <vt:lpstr>PowerPoint Presentation</vt:lpstr>
      <vt:lpstr>PowerPoint Presentation</vt:lpstr>
      <vt:lpstr> Pace’s  Transit Signal Priority (TSP) Program</vt:lpstr>
      <vt:lpstr>PowerPoint Presentation</vt:lpstr>
      <vt:lpstr>PowerPoint Presentation</vt:lpstr>
      <vt:lpstr>Priority Request Server (PRS) Software </vt:lpstr>
      <vt:lpstr>Priority Request Server (PRS) Product and Central Software Development</vt:lpstr>
      <vt:lpstr>PowerPoint Presentation</vt:lpstr>
      <vt:lpstr>PowerPoint Presentation</vt:lpstr>
      <vt:lpstr>TSP Next Steps</vt:lpstr>
      <vt:lpstr>PowerPoint Presentation</vt:lpstr>
      <vt:lpstr>Connected Vehicles : Integrated Dynamic Transit Operations (IDTO)</vt:lpstr>
      <vt:lpstr>CAV for First and Last Mile</vt:lpstr>
      <vt:lpstr>Smart Transit Goals</vt:lpstr>
      <vt:lpstr>Integration with Pulse Program </vt:lpstr>
      <vt:lpstr>Pace Rapid Transit Program</vt:lpstr>
      <vt:lpstr>What is Pulse? </vt:lpstr>
      <vt:lpstr>PowerPoint Presentation</vt:lpstr>
      <vt:lpstr>Upcoming Pulse Lines</vt:lpstr>
      <vt:lpstr>Pulse Milwaukee Map</vt:lpstr>
      <vt:lpstr>Station Features</vt:lpstr>
      <vt:lpstr>Station Examples</vt:lpstr>
      <vt:lpstr>Station Examples</vt:lpstr>
      <vt:lpstr>Future Work</vt:lpstr>
      <vt:lpstr>The Technology “Bridge”</vt:lpstr>
      <vt:lpstr>PowerPoint Presentation</vt:lpstr>
    </vt:vector>
  </TitlesOfParts>
  <Company>Pace Bus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katsge</dc:creator>
  <cp:lastModifiedBy>Loper, John</cp:lastModifiedBy>
  <cp:revision>336</cp:revision>
  <cp:lastPrinted>2013-07-19T21:55:06Z</cp:lastPrinted>
  <dcterms:created xsi:type="dcterms:W3CDTF">2005-04-06T14:28:22Z</dcterms:created>
  <dcterms:modified xsi:type="dcterms:W3CDTF">2017-10-23T17:02:47Z</dcterms:modified>
</cp:coreProperties>
</file>